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68" r:id="rId2"/>
    <p:sldId id="269" r:id="rId3"/>
    <p:sldId id="270" r:id="rId4"/>
  </p:sldIdLst>
  <p:sldSz cx="42794238" cy="30267275"/>
  <p:notesSz cx="6858000" cy="9296400"/>
  <p:defaultTextStyle>
    <a:defPPr>
      <a:defRPr lang="en-US"/>
    </a:defPPr>
    <a:lvl1pPr marL="0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205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4410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1616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48821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6026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3231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0432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697637" algn="l" defTabSz="417441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6518"/>
    <a:srgbClr val="FBFDAD"/>
    <a:srgbClr val="FF3300"/>
    <a:srgbClr val="00FF00"/>
    <a:srgbClr val="C72E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167" autoAdjust="0"/>
  </p:normalViewPr>
  <p:slideViewPr>
    <p:cSldViewPr>
      <p:cViewPr>
        <p:scale>
          <a:sx n="40" d="100"/>
          <a:sy n="40" d="100"/>
        </p:scale>
        <p:origin x="-456" y="4596"/>
      </p:cViewPr>
      <p:guideLst>
        <p:guide orient="horz" pos="9533"/>
        <p:guide pos="1347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634" y="-96"/>
      </p:cViewPr>
      <p:guideLst>
        <p:guide orient="horz" pos="2928"/>
        <p:guide pos="215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5910D-7CB4-4B35-B28C-9E09DF5AA93E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696913"/>
            <a:ext cx="492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6DFF6-852E-49FB-BBBD-39C5F7617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445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smtClean="0"/>
              <a:t>Shapes     CHECK</a:t>
            </a:r>
          </a:p>
          <a:p>
            <a:pPr marL="228600" indent="-228600">
              <a:buAutoNum type="arabicPeriod"/>
            </a:pPr>
            <a:r>
              <a:rPr lang="en-US" smtClean="0"/>
              <a:t>Textboxes (Ya, Tidak)      CHECK</a:t>
            </a:r>
          </a:p>
          <a:p>
            <a:pPr marL="228600" indent="-228600">
              <a:buNone/>
            </a:pPr>
            <a:r>
              <a:rPr lang="en-US" smtClean="0"/>
              <a:t>3.   Copyright Issue -</a:t>
            </a:r>
            <a:r>
              <a:rPr lang="en-US" smtClean="0">
                <a:sym typeface="Wingdings" pitchFamily="2" charset="2"/>
              </a:rPr>
              <a:t>  I</a:t>
            </a:r>
            <a:r>
              <a:rPr lang="en-US" baseline="0" smtClean="0">
                <a:sym typeface="Wingdings" pitchFamily="2" charset="2"/>
              </a:rPr>
              <a:t> provide reference to trace them to free sources      CHECK</a:t>
            </a:r>
            <a:endParaRPr lang="en-US" smtClean="0"/>
          </a:p>
          <a:p>
            <a:pPr marL="228600" indent="-228600">
              <a:buAutoNum type="arabicPeriod" startAt="4"/>
            </a:pPr>
            <a:r>
              <a:rPr lang="en-US" smtClean="0"/>
              <a:t>Contact detail textboxes   --</a:t>
            </a:r>
            <a:r>
              <a:rPr lang="en-US" smtClean="0">
                <a:sym typeface="Wingdings" pitchFamily="2" charset="2"/>
              </a:rPr>
              <a:t> to</a:t>
            </a:r>
            <a:r>
              <a:rPr lang="en-US" baseline="0" smtClean="0">
                <a:sym typeface="Wingdings" pitchFamily="2" charset="2"/>
              </a:rPr>
              <a:t> supplemental poster</a:t>
            </a:r>
          </a:p>
          <a:p>
            <a:pPr marL="228600" indent="-228600">
              <a:buAutoNum type="arabicPeriod" startAt="4"/>
            </a:pPr>
            <a:r>
              <a:rPr lang="en-US" smtClean="0"/>
              <a:t>Clarification</a:t>
            </a:r>
            <a:r>
              <a:rPr lang="en-US" baseline="0" smtClean="0"/>
              <a:t> ( …..        CHECK</a:t>
            </a:r>
          </a:p>
          <a:p>
            <a:pPr marL="228600" indent="-228600">
              <a:buNone/>
            </a:pPr>
            <a:r>
              <a:rPr lang="en-US" baseline="0" smtClean="0"/>
              <a:t>6.   Content </a:t>
            </a:r>
            <a:r>
              <a:rPr lang="en-US" baseline="0" smtClean="0">
                <a:sym typeface="Wingdings" pitchFamily="2" charset="2"/>
              </a:rPr>
              <a:t> simplify     CHECK</a:t>
            </a:r>
          </a:p>
          <a:p>
            <a:pPr marL="228600" indent="-228600">
              <a:buNone/>
            </a:pPr>
            <a:r>
              <a:rPr lang="en-US" baseline="0" smtClean="0">
                <a:sym typeface="Wingdings" pitchFamily="2" charset="2"/>
              </a:rPr>
              <a:t>7.    Square, transparent (with/without frames) CHECK</a:t>
            </a:r>
            <a:endParaRPr lang="en-US" smtClean="0"/>
          </a:p>
          <a:p>
            <a:pPr marL="228600" indent="-228600">
              <a:buAutoNum type="arabicPeriod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DFF6-852E-49FB-BBBD-39C5F76173B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smtClean="0"/>
              <a:t>Shapes     CHECK</a:t>
            </a:r>
          </a:p>
          <a:p>
            <a:pPr marL="228600" indent="-228600">
              <a:buAutoNum type="arabicPeriod"/>
            </a:pPr>
            <a:r>
              <a:rPr lang="en-US" smtClean="0"/>
              <a:t>Textboxes (Ya, Tidak)      CHECK</a:t>
            </a:r>
          </a:p>
          <a:p>
            <a:pPr marL="228600" indent="-228600">
              <a:buNone/>
            </a:pPr>
            <a:r>
              <a:rPr lang="en-US" smtClean="0"/>
              <a:t>3.   Copyright Issue -</a:t>
            </a:r>
            <a:r>
              <a:rPr lang="en-US" smtClean="0">
                <a:sym typeface="Wingdings" pitchFamily="2" charset="2"/>
              </a:rPr>
              <a:t>  I</a:t>
            </a:r>
            <a:r>
              <a:rPr lang="en-US" baseline="0" smtClean="0">
                <a:sym typeface="Wingdings" pitchFamily="2" charset="2"/>
              </a:rPr>
              <a:t> provide reference to trace them to free sources      CHECK</a:t>
            </a:r>
            <a:endParaRPr lang="en-US" smtClean="0"/>
          </a:p>
          <a:p>
            <a:pPr marL="228600" indent="-228600">
              <a:buAutoNum type="arabicPeriod" startAt="4"/>
            </a:pPr>
            <a:r>
              <a:rPr lang="en-US" smtClean="0"/>
              <a:t>Contact detail textboxes   --</a:t>
            </a:r>
            <a:r>
              <a:rPr lang="en-US" smtClean="0">
                <a:sym typeface="Wingdings" pitchFamily="2" charset="2"/>
              </a:rPr>
              <a:t> to</a:t>
            </a:r>
            <a:r>
              <a:rPr lang="en-US" baseline="0" smtClean="0">
                <a:sym typeface="Wingdings" pitchFamily="2" charset="2"/>
              </a:rPr>
              <a:t> supplemental poster</a:t>
            </a:r>
          </a:p>
          <a:p>
            <a:pPr marL="228600" indent="-228600">
              <a:buAutoNum type="arabicPeriod" startAt="4"/>
            </a:pPr>
            <a:r>
              <a:rPr lang="en-US" smtClean="0"/>
              <a:t>Clarification</a:t>
            </a:r>
            <a:r>
              <a:rPr lang="en-US" baseline="0" smtClean="0"/>
              <a:t> ( …..        CHECK</a:t>
            </a:r>
          </a:p>
          <a:p>
            <a:pPr marL="228600" indent="-228600">
              <a:buNone/>
            </a:pPr>
            <a:r>
              <a:rPr lang="en-US" baseline="0" smtClean="0"/>
              <a:t>6.   Content </a:t>
            </a:r>
            <a:r>
              <a:rPr lang="en-US" baseline="0" smtClean="0">
                <a:sym typeface="Wingdings" pitchFamily="2" charset="2"/>
              </a:rPr>
              <a:t> simplify     CHECK</a:t>
            </a:r>
          </a:p>
          <a:p>
            <a:pPr marL="228600" indent="-228600">
              <a:buNone/>
            </a:pPr>
            <a:r>
              <a:rPr lang="en-US" baseline="0" smtClean="0">
                <a:sym typeface="Wingdings" pitchFamily="2" charset="2"/>
              </a:rPr>
              <a:t>7.    Square, transparent (with/without frames) CHECK</a:t>
            </a:r>
            <a:endParaRPr lang="en-US" smtClean="0"/>
          </a:p>
          <a:p>
            <a:pPr marL="228600" indent="-228600">
              <a:buAutoNum type="arabicPeriod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DFF6-852E-49FB-BBBD-39C5F76173B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9568" y="9402475"/>
            <a:ext cx="36375102" cy="64878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9136" y="17151456"/>
            <a:ext cx="29955967" cy="77349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4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9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7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4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2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9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025822" y="1212097"/>
            <a:ext cx="9628704" cy="258252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9712" y="1212097"/>
            <a:ext cx="28172873" cy="258252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0450" y="19449529"/>
            <a:ext cx="36375102" cy="6011417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0450" y="12828565"/>
            <a:ext cx="36375102" cy="6620964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43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4876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31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975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719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462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206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950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9712" y="7062367"/>
            <a:ext cx="18900788" cy="1997500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53738" y="7062367"/>
            <a:ext cx="18900788" cy="1997500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9712" y="6775108"/>
            <a:ext cx="18908220" cy="2823542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438" indent="0">
              <a:buNone/>
              <a:defRPr sz="9100" b="1"/>
            </a:lvl2pPr>
            <a:lvl3pPr marL="4174876" indent="0">
              <a:buNone/>
              <a:defRPr sz="8200" b="1"/>
            </a:lvl3pPr>
            <a:lvl4pPr marL="6262314" indent="0">
              <a:buNone/>
              <a:defRPr sz="7300" b="1"/>
            </a:lvl4pPr>
            <a:lvl5pPr marL="8349752" indent="0">
              <a:buNone/>
              <a:defRPr sz="7300" b="1"/>
            </a:lvl5pPr>
            <a:lvl6pPr marL="10437190" indent="0">
              <a:buNone/>
              <a:defRPr sz="7300" b="1"/>
            </a:lvl6pPr>
            <a:lvl7pPr marL="12524628" indent="0">
              <a:buNone/>
              <a:defRPr sz="7300" b="1"/>
            </a:lvl7pPr>
            <a:lvl8pPr marL="14612066" indent="0">
              <a:buNone/>
              <a:defRPr sz="7300" b="1"/>
            </a:lvl8pPr>
            <a:lvl9pPr marL="16699504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9712" y="9598650"/>
            <a:ext cx="18908220" cy="1743871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738881" y="6775108"/>
            <a:ext cx="18915648" cy="2823542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438" indent="0">
              <a:buNone/>
              <a:defRPr sz="9100" b="1"/>
            </a:lvl2pPr>
            <a:lvl3pPr marL="4174876" indent="0">
              <a:buNone/>
              <a:defRPr sz="8200" b="1"/>
            </a:lvl3pPr>
            <a:lvl4pPr marL="6262314" indent="0">
              <a:buNone/>
              <a:defRPr sz="7300" b="1"/>
            </a:lvl4pPr>
            <a:lvl5pPr marL="8349752" indent="0">
              <a:buNone/>
              <a:defRPr sz="7300" b="1"/>
            </a:lvl5pPr>
            <a:lvl6pPr marL="10437190" indent="0">
              <a:buNone/>
              <a:defRPr sz="7300" b="1"/>
            </a:lvl6pPr>
            <a:lvl7pPr marL="12524628" indent="0">
              <a:buNone/>
              <a:defRPr sz="7300" b="1"/>
            </a:lvl7pPr>
            <a:lvl8pPr marL="14612066" indent="0">
              <a:buNone/>
              <a:defRPr sz="7300" b="1"/>
            </a:lvl8pPr>
            <a:lvl9pPr marL="16699504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738881" y="9598650"/>
            <a:ext cx="18915648" cy="1743871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714" y="1205086"/>
            <a:ext cx="14079009" cy="512862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31358" y="1205088"/>
            <a:ext cx="23923168" cy="25832281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9714" y="6333710"/>
            <a:ext cx="14079009" cy="20703659"/>
          </a:xfrm>
        </p:spPr>
        <p:txBody>
          <a:bodyPr/>
          <a:lstStyle>
            <a:lvl1pPr marL="0" indent="0">
              <a:buNone/>
              <a:defRPr sz="6400"/>
            </a:lvl1pPr>
            <a:lvl2pPr marL="2087438" indent="0">
              <a:buNone/>
              <a:defRPr sz="5500"/>
            </a:lvl2pPr>
            <a:lvl3pPr marL="4174876" indent="0">
              <a:buNone/>
              <a:defRPr sz="4600"/>
            </a:lvl3pPr>
            <a:lvl4pPr marL="6262314" indent="0">
              <a:buNone/>
              <a:defRPr sz="4100"/>
            </a:lvl4pPr>
            <a:lvl5pPr marL="8349752" indent="0">
              <a:buNone/>
              <a:defRPr sz="4100"/>
            </a:lvl5pPr>
            <a:lvl6pPr marL="10437190" indent="0">
              <a:buNone/>
              <a:defRPr sz="4100"/>
            </a:lvl6pPr>
            <a:lvl7pPr marL="12524628" indent="0">
              <a:buNone/>
              <a:defRPr sz="4100"/>
            </a:lvl7pPr>
            <a:lvl8pPr marL="14612066" indent="0">
              <a:buNone/>
              <a:defRPr sz="4100"/>
            </a:lvl8pPr>
            <a:lvl9pPr marL="1669950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7970" y="21187093"/>
            <a:ext cx="25676543" cy="2501256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7970" y="2704437"/>
            <a:ext cx="25676543" cy="18160365"/>
          </a:xfrm>
        </p:spPr>
        <p:txBody>
          <a:bodyPr/>
          <a:lstStyle>
            <a:lvl1pPr marL="0" indent="0">
              <a:buNone/>
              <a:defRPr sz="14600"/>
            </a:lvl1pPr>
            <a:lvl2pPr marL="2087438" indent="0">
              <a:buNone/>
              <a:defRPr sz="12800"/>
            </a:lvl2pPr>
            <a:lvl3pPr marL="4174876" indent="0">
              <a:buNone/>
              <a:defRPr sz="11000"/>
            </a:lvl3pPr>
            <a:lvl4pPr marL="6262314" indent="0">
              <a:buNone/>
              <a:defRPr sz="9100"/>
            </a:lvl4pPr>
            <a:lvl5pPr marL="8349752" indent="0">
              <a:buNone/>
              <a:defRPr sz="9100"/>
            </a:lvl5pPr>
            <a:lvl6pPr marL="10437190" indent="0">
              <a:buNone/>
              <a:defRPr sz="9100"/>
            </a:lvl6pPr>
            <a:lvl7pPr marL="12524628" indent="0">
              <a:buNone/>
              <a:defRPr sz="9100"/>
            </a:lvl7pPr>
            <a:lvl8pPr marL="14612066" indent="0">
              <a:buNone/>
              <a:defRPr sz="9100"/>
            </a:lvl8pPr>
            <a:lvl9pPr marL="16699504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7970" y="23688349"/>
            <a:ext cx="25676543" cy="3552199"/>
          </a:xfrm>
        </p:spPr>
        <p:txBody>
          <a:bodyPr/>
          <a:lstStyle>
            <a:lvl1pPr marL="0" indent="0">
              <a:buNone/>
              <a:defRPr sz="6400"/>
            </a:lvl1pPr>
            <a:lvl2pPr marL="2087438" indent="0">
              <a:buNone/>
              <a:defRPr sz="5500"/>
            </a:lvl2pPr>
            <a:lvl3pPr marL="4174876" indent="0">
              <a:buNone/>
              <a:defRPr sz="4600"/>
            </a:lvl3pPr>
            <a:lvl4pPr marL="6262314" indent="0">
              <a:buNone/>
              <a:defRPr sz="4100"/>
            </a:lvl4pPr>
            <a:lvl5pPr marL="8349752" indent="0">
              <a:buNone/>
              <a:defRPr sz="4100"/>
            </a:lvl5pPr>
            <a:lvl6pPr marL="10437190" indent="0">
              <a:buNone/>
              <a:defRPr sz="4100"/>
            </a:lvl6pPr>
            <a:lvl7pPr marL="12524628" indent="0">
              <a:buNone/>
              <a:defRPr sz="4100"/>
            </a:lvl7pPr>
            <a:lvl8pPr marL="14612066" indent="0">
              <a:buNone/>
              <a:defRPr sz="4100"/>
            </a:lvl8pPr>
            <a:lvl9pPr marL="1669950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39712" y="1212094"/>
            <a:ext cx="38514814" cy="5044546"/>
          </a:xfrm>
          <a:prstGeom prst="rect">
            <a:avLst/>
          </a:prstGeom>
        </p:spPr>
        <p:txBody>
          <a:bodyPr vert="horz" lIns="417488" tIns="208744" rIns="417488" bIns="20874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9712" y="7062367"/>
            <a:ext cx="38514814" cy="19975002"/>
          </a:xfrm>
          <a:prstGeom prst="rect">
            <a:avLst/>
          </a:prstGeom>
        </p:spPr>
        <p:txBody>
          <a:bodyPr vert="horz" lIns="417488" tIns="208744" rIns="417488" bIns="2087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9712" y="28053282"/>
            <a:ext cx="9985322" cy="1611452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F7E2E-5FD1-4993-B08B-5FEA33B0905F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21365" y="28053282"/>
            <a:ext cx="13551509" cy="1611452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669204" y="28053282"/>
            <a:ext cx="9985322" cy="1611452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142C8-7373-456C-AC11-9B1B3F965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174876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579" indent="-1565579" algn="l" defTabSz="4174876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087" indent="-1304649" algn="l" defTabSz="4174876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8595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6033" indent="-1043719" algn="l" defTabSz="4174876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3471" indent="-1043719" algn="l" defTabSz="4174876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0909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8347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5785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3223" indent="-1043719" algn="l" defTabSz="4174876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438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4876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314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9752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7190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4628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2066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9504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8.jpeg"/><Relationship Id="rId26" Type="http://schemas.openxmlformats.org/officeDocument/2006/relationships/image" Target="../media/image26.gif"/><Relationship Id="rId3" Type="http://schemas.openxmlformats.org/officeDocument/2006/relationships/image" Target="../media/image4.jpeg"/><Relationship Id="rId21" Type="http://schemas.openxmlformats.org/officeDocument/2006/relationships/image" Target="../media/image21.png"/><Relationship Id="rId34" Type="http://schemas.openxmlformats.org/officeDocument/2006/relationships/image" Target="../media/image3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17" Type="http://schemas.openxmlformats.org/officeDocument/2006/relationships/image" Target="../media/image17.gif"/><Relationship Id="rId25" Type="http://schemas.openxmlformats.org/officeDocument/2006/relationships/image" Target="../media/image25.jpeg"/><Relationship Id="rId3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0" Type="http://schemas.openxmlformats.org/officeDocument/2006/relationships/image" Target="../media/image20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24" Type="http://schemas.openxmlformats.org/officeDocument/2006/relationships/image" Target="../media/image24.jpeg"/><Relationship Id="rId32" Type="http://schemas.openxmlformats.org/officeDocument/2006/relationships/image" Target="../media/image32.jpeg"/><Relationship Id="rId5" Type="http://schemas.openxmlformats.org/officeDocument/2006/relationships/image" Target="../media/image6.png"/><Relationship Id="rId15" Type="http://schemas.microsoft.com/office/2007/relationships/hdphoto" Target="../media/hdphoto1.wdp"/><Relationship Id="rId23" Type="http://schemas.openxmlformats.org/officeDocument/2006/relationships/image" Target="../media/image23.jpeg"/><Relationship Id="rId28" Type="http://schemas.openxmlformats.org/officeDocument/2006/relationships/image" Target="../media/image28.jpeg"/><Relationship Id="rId10" Type="http://schemas.openxmlformats.org/officeDocument/2006/relationships/image" Target="../media/image11.jpeg"/><Relationship Id="rId19" Type="http://schemas.openxmlformats.org/officeDocument/2006/relationships/image" Target="../media/image19.png"/><Relationship Id="rId31" Type="http://schemas.openxmlformats.org/officeDocument/2006/relationships/image" Target="../media/image3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2.png"/><Relationship Id="rId27" Type="http://schemas.openxmlformats.org/officeDocument/2006/relationships/image" Target="../media/image27.gif"/><Relationship Id="rId30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8.jpeg"/><Relationship Id="rId26" Type="http://schemas.openxmlformats.org/officeDocument/2006/relationships/image" Target="../media/image26.gif"/><Relationship Id="rId3" Type="http://schemas.openxmlformats.org/officeDocument/2006/relationships/image" Target="../media/image4.jpeg"/><Relationship Id="rId21" Type="http://schemas.openxmlformats.org/officeDocument/2006/relationships/image" Target="../media/image21.png"/><Relationship Id="rId34" Type="http://schemas.openxmlformats.org/officeDocument/2006/relationships/image" Target="../media/image3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17" Type="http://schemas.openxmlformats.org/officeDocument/2006/relationships/image" Target="../media/image35.gif"/><Relationship Id="rId25" Type="http://schemas.openxmlformats.org/officeDocument/2006/relationships/image" Target="../media/image25.jpeg"/><Relationship Id="rId3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20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24" Type="http://schemas.openxmlformats.org/officeDocument/2006/relationships/image" Target="../media/image24.jpeg"/><Relationship Id="rId32" Type="http://schemas.openxmlformats.org/officeDocument/2006/relationships/image" Target="../media/image32.jpeg"/><Relationship Id="rId5" Type="http://schemas.openxmlformats.org/officeDocument/2006/relationships/image" Target="../media/image6.png"/><Relationship Id="rId15" Type="http://schemas.microsoft.com/office/2007/relationships/hdphoto" Target="../media/hdphoto1.wdp"/><Relationship Id="rId23" Type="http://schemas.openxmlformats.org/officeDocument/2006/relationships/image" Target="../media/image23.jpeg"/><Relationship Id="rId28" Type="http://schemas.openxmlformats.org/officeDocument/2006/relationships/image" Target="../media/image28.jpeg"/><Relationship Id="rId10" Type="http://schemas.openxmlformats.org/officeDocument/2006/relationships/image" Target="../media/image11.jpeg"/><Relationship Id="rId19" Type="http://schemas.openxmlformats.org/officeDocument/2006/relationships/image" Target="../media/image19.png"/><Relationship Id="rId31" Type="http://schemas.openxmlformats.org/officeDocument/2006/relationships/image" Target="../media/image3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2.png"/><Relationship Id="rId27" Type="http://schemas.openxmlformats.org/officeDocument/2006/relationships/image" Target="../media/image27.gif"/><Relationship Id="rId30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6119" y="1646237"/>
            <a:ext cx="38514814" cy="2362200"/>
          </a:xfrm>
        </p:spPr>
        <p:txBody>
          <a:bodyPr>
            <a:noAutofit/>
          </a:bodyPr>
          <a:lstStyle/>
          <a:p>
            <a:r>
              <a:rPr lang="en-US" sz="11900" smtClean="0"/>
              <a:t/>
            </a:r>
            <a:br>
              <a:rPr lang="en-US" sz="11900" smtClean="0"/>
            </a:br>
            <a:r>
              <a:rPr lang="en-US" sz="11900" b="1" err="1" smtClean="0"/>
              <a:t>EnDev</a:t>
            </a:r>
            <a:r>
              <a:rPr lang="en-US" sz="11900" b="1" smtClean="0"/>
              <a:t> Indonesia</a:t>
            </a:r>
            <a:br>
              <a:rPr lang="en-US" sz="11900" b="1" smtClean="0"/>
            </a:br>
            <a:r>
              <a:rPr lang="en-US" sz="11900" b="1" smtClean="0"/>
              <a:t>MHP Troubleshooting Poster</a:t>
            </a:r>
            <a:r>
              <a:rPr lang="en-US" sz="11900" smtClean="0"/>
              <a:t/>
            </a:r>
            <a:br>
              <a:rPr lang="en-US" sz="11900" smtClean="0"/>
            </a:br>
            <a:endParaRPr lang="en-US" sz="1190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42319" y="6751637"/>
            <a:ext cx="38514814" cy="12708017"/>
          </a:xfrm>
          <a:prstGeom prst="rect">
            <a:avLst/>
          </a:prstGeom>
        </p:spPr>
        <p:txBody>
          <a:bodyPr vert="horz" lIns="417488" tIns="208744" rIns="417488" bIns="208744" rtlCol="0" anchor="ctr">
            <a:noAutofit/>
          </a:bodyPr>
          <a:lstStyle>
            <a:lvl1pPr algn="ctr" defTabSz="4174876" rtl="0" eaLnBrk="1" latinLnBrk="0" hangingPunct="1">
              <a:spcBef>
                <a:spcPct val="0"/>
              </a:spcBef>
              <a:buNone/>
              <a:defRPr sz="20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00" indent="-1143000" algn="l">
              <a:buFont typeface="Arial" pitchFamily="34" charset="0"/>
              <a:buChar char="•"/>
            </a:pPr>
            <a:r>
              <a:rPr lang="en-US" sz="11900" dirty="0" smtClean="0"/>
              <a:t>A0  size poster (33.11 in x 46.81 in)</a:t>
            </a:r>
          </a:p>
          <a:p>
            <a:pPr marL="1143000" indent="-1143000" algn="l">
              <a:buFont typeface="Arial" pitchFamily="34" charset="0"/>
              <a:buChar char="•"/>
            </a:pPr>
            <a:r>
              <a:rPr lang="en-US" sz="11900" dirty="0" smtClean="0"/>
              <a:t>Landscape orientation</a:t>
            </a:r>
          </a:p>
          <a:p>
            <a:pPr marL="1143000" indent="-1143000" algn="l">
              <a:buFont typeface="Arial" pitchFamily="34" charset="0"/>
              <a:buChar char="•"/>
            </a:pPr>
            <a:r>
              <a:rPr lang="en-US" sz="11900" dirty="0" smtClean="0"/>
              <a:t>Full </a:t>
            </a:r>
            <a:r>
              <a:rPr lang="en-US" sz="11900" dirty="0" err="1" smtClean="0"/>
              <a:t>colour</a:t>
            </a:r>
            <a:endParaRPr lang="en-US" sz="11900" dirty="0"/>
          </a:p>
          <a:p>
            <a:pPr marL="1143000" indent="-1143000" algn="l">
              <a:buFont typeface="Arial" pitchFamily="34" charset="0"/>
              <a:buChar char="•"/>
            </a:pPr>
            <a:r>
              <a:rPr lang="en-US" sz="11900" dirty="0" smtClean="0"/>
              <a:t>Glossy paper, durable and weather resistant</a:t>
            </a:r>
            <a:br>
              <a:rPr lang="en-US" sz="11900" dirty="0" smtClean="0"/>
            </a:br>
            <a:endParaRPr lang="en-US" sz="11900" dirty="0"/>
          </a:p>
        </p:txBody>
      </p:sp>
      <p:pic>
        <p:nvPicPr>
          <p:cNvPr id="5" name="Picture 17" descr="http://www.ted-biogas.org/assets/images/logos/gizlogo-standard-rgb-7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919" y="18105437"/>
            <a:ext cx="9220200" cy="9220200"/>
          </a:xfrm>
          <a:prstGeom prst="rect">
            <a:avLst/>
          </a:prstGeom>
          <a:noFill/>
        </p:spPr>
      </p:pic>
      <p:pic>
        <p:nvPicPr>
          <p:cNvPr id="1026" name="Picture 2" descr="C:\Robert Schultz GIZ\MHPP2\Pictures\Logos\Logo ESD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9119" y="18859822"/>
            <a:ext cx="6858000" cy="656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Kerjasama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958719" y="18410237"/>
            <a:ext cx="5943600" cy="8211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Rounded Rectangle 484"/>
          <p:cNvSpPr/>
          <p:nvPr/>
        </p:nvSpPr>
        <p:spPr>
          <a:xfrm>
            <a:off x="17606169" y="8428037"/>
            <a:ext cx="4297680" cy="3840480"/>
          </a:xfrm>
          <a:prstGeom prst="roundRect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  <a:effectLst>
            <a:glow rad="228600">
              <a:schemeClr val="tx2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MHP: _______________________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Operator: 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_______ HP: __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_____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Manager: ___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____ HP: 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______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Connected to: ______ household</a:t>
            </a:r>
            <a:endParaRPr lang="en-GB" sz="18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chemeClr val="tx1"/>
                </a:solidFill>
              </a:rPr>
              <a:t>Total head: </a:t>
            </a:r>
            <a:r>
              <a:rPr lang="id-ID" sz="1800" dirty="0" smtClean="0">
                <a:solidFill>
                  <a:schemeClr val="tx1"/>
                </a:solidFill>
              </a:rPr>
              <a:t>____</a:t>
            </a:r>
            <a:r>
              <a:rPr lang="en-GB" sz="1800" dirty="0" smtClean="0">
                <a:solidFill>
                  <a:schemeClr val="tx1"/>
                </a:solidFill>
              </a:rPr>
              <a:t> m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chemeClr val="tx1"/>
                </a:solidFill>
              </a:rPr>
              <a:t>Average flow: </a:t>
            </a:r>
            <a:r>
              <a:rPr lang="id-ID" sz="1800" dirty="0" smtClean="0">
                <a:solidFill>
                  <a:schemeClr val="tx1"/>
                </a:solidFill>
              </a:rPr>
              <a:t>____</a:t>
            </a:r>
            <a:r>
              <a:rPr lang="en-GB" sz="1800" dirty="0" smtClean="0">
                <a:solidFill>
                  <a:schemeClr val="tx1"/>
                </a:solidFill>
              </a:rPr>
              <a:t> l/s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chemeClr val="tx1"/>
                </a:solidFill>
              </a:rPr>
              <a:t>MHP measured capacity: </a:t>
            </a:r>
            <a:r>
              <a:rPr lang="id-ID" sz="1800" dirty="0" smtClean="0">
                <a:solidFill>
                  <a:schemeClr val="tx1"/>
                </a:solidFill>
              </a:rPr>
              <a:t>____</a:t>
            </a:r>
            <a:r>
              <a:rPr lang="en-GB" sz="1800" dirty="0" smtClean="0">
                <a:solidFill>
                  <a:schemeClr val="tx1"/>
                </a:solidFill>
              </a:rPr>
              <a:t> kW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chemeClr val="tx1"/>
                </a:solidFill>
              </a:rPr>
              <a:t>Date commissioned: 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___ /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___ /___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822" name="Cloud Callout 821"/>
          <p:cNvSpPr/>
          <p:nvPr/>
        </p:nvSpPr>
        <p:spPr>
          <a:xfrm>
            <a:off x="36179919" y="24734837"/>
            <a:ext cx="6324600" cy="5486400"/>
          </a:xfrm>
          <a:prstGeom prst="cloudCallout">
            <a:avLst>
              <a:gd name="adj1" fmla="val 62175"/>
              <a:gd name="adj2" fmla="val 51580"/>
            </a:avLst>
          </a:prstGeom>
          <a:solidFill>
            <a:srgbClr val="FBFDA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3" name="Cloud Callout 712"/>
          <p:cNvSpPr/>
          <p:nvPr/>
        </p:nvSpPr>
        <p:spPr>
          <a:xfrm>
            <a:off x="60593" y="15766"/>
            <a:ext cx="6766560" cy="3474720"/>
          </a:xfrm>
          <a:prstGeom prst="cloudCallout">
            <a:avLst>
              <a:gd name="adj1" fmla="val -72339"/>
              <a:gd name="adj2" fmla="val 25658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7" name="Donut 746"/>
          <p:cNvSpPr/>
          <p:nvPr/>
        </p:nvSpPr>
        <p:spPr>
          <a:xfrm>
            <a:off x="16139319" y="12161838"/>
            <a:ext cx="7239000" cy="7239000"/>
          </a:xfrm>
          <a:prstGeom prst="donut">
            <a:avLst>
              <a:gd name="adj" fmla="val 23477"/>
            </a:avLst>
          </a:prstGeom>
          <a:gradFill flip="none" rotWithShape="1">
            <a:gsLst>
              <a:gs pos="65000">
                <a:schemeClr val="tx2">
                  <a:lumMod val="49000"/>
                  <a:lumOff val="51000"/>
                </a:schemeClr>
              </a:gs>
              <a:gs pos="44000">
                <a:schemeClr val="accent1">
                  <a:lumMod val="40000"/>
                  <a:lumOff val="60000"/>
                </a:schemeClr>
              </a:gs>
              <a:gs pos="55000">
                <a:srgbClr val="0070C0"/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3091319" y="21686837"/>
            <a:ext cx="3931920" cy="164592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 generator/turbine belt squealing?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63" name="Oval 262"/>
          <p:cNvSpPr/>
          <p:nvPr/>
        </p:nvSpPr>
        <p:spPr>
          <a:xfrm>
            <a:off x="12481719" y="24201859"/>
            <a:ext cx="3429000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Shut down MHP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91" name="Oval 290"/>
          <p:cNvSpPr/>
          <p:nvPr/>
        </p:nvSpPr>
        <p:spPr>
          <a:xfrm>
            <a:off x="12672219" y="26792237"/>
            <a:ext cx="4389120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Adjust belt tension or replace worn belt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04" name="Oval 303"/>
          <p:cNvSpPr/>
          <p:nvPr/>
        </p:nvSpPr>
        <p:spPr>
          <a:xfrm>
            <a:off x="1122868" y="19248437"/>
            <a:ext cx="4500851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trash rack clean and free of obstruction?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15" name="Oval 314"/>
          <p:cNvSpPr/>
          <p:nvPr/>
        </p:nvSpPr>
        <p:spPr>
          <a:xfrm>
            <a:off x="7757319" y="16352837"/>
            <a:ext cx="4343400" cy="1981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frequency (Hz) in MHP control panel correct?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16" name="Curved Connector 315"/>
          <p:cNvCxnSpPr/>
          <p:nvPr/>
        </p:nvCxnSpPr>
        <p:spPr>
          <a:xfrm rot="10800000">
            <a:off x="11110119" y="18169225"/>
            <a:ext cx="2819400" cy="1841213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xtBox 333"/>
          <p:cNvSpPr txBox="1"/>
          <p:nvPr/>
        </p:nvSpPr>
        <p:spPr>
          <a:xfrm>
            <a:off x="10271919" y="13762037"/>
            <a:ext cx="190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Less than 48 Hz</a:t>
            </a:r>
            <a:endParaRPr lang="en-US" sz="3200" dirty="0"/>
          </a:p>
        </p:txBody>
      </p:sp>
      <p:sp>
        <p:nvSpPr>
          <p:cNvPr id="335" name="Oval 334"/>
          <p:cNvSpPr/>
          <p:nvPr/>
        </p:nvSpPr>
        <p:spPr>
          <a:xfrm>
            <a:off x="4404519" y="11277917"/>
            <a:ext cx="8778240" cy="164592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Does adjusting the guide vane at the turbine to reduce water flow correct the frequency (Hz) and reduce noise?</a:t>
            </a:r>
          </a:p>
        </p:txBody>
      </p:sp>
      <p:sp>
        <p:nvSpPr>
          <p:cNvPr id="339" name="Oval 338"/>
          <p:cNvSpPr/>
          <p:nvPr/>
        </p:nvSpPr>
        <p:spPr>
          <a:xfrm>
            <a:off x="4252119" y="9114259"/>
            <a:ext cx="3962402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 ELC indicator light green?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42" name="Shape 341"/>
          <p:cNvCxnSpPr/>
          <p:nvPr/>
        </p:nvCxnSpPr>
        <p:spPr>
          <a:xfrm rot="10800000">
            <a:off x="6385719" y="10561637"/>
            <a:ext cx="1447800" cy="7620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Oval 345"/>
          <p:cNvSpPr/>
          <p:nvPr/>
        </p:nvSpPr>
        <p:spPr>
          <a:xfrm>
            <a:off x="17968119" y="21305837"/>
            <a:ext cx="3505200" cy="16759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there any loose anchor bolts?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47" name="Oval 346"/>
          <p:cNvSpPr/>
          <p:nvPr/>
        </p:nvSpPr>
        <p:spPr>
          <a:xfrm>
            <a:off x="17053719" y="24582437"/>
            <a:ext cx="2367251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Tighten bolts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62" name="Curved Connector 361"/>
          <p:cNvCxnSpPr/>
          <p:nvPr/>
        </p:nvCxnSpPr>
        <p:spPr>
          <a:xfrm rot="16200000" flipV="1">
            <a:off x="7117239" y="14051597"/>
            <a:ext cx="3474720" cy="12801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Curved Connector 363"/>
          <p:cNvCxnSpPr/>
          <p:nvPr/>
        </p:nvCxnSpPr>
        <p:spPr>
          <a:xfrm flipV="1">
            <a:off x="10652919" y="13883957"/>
            <a:ext cx="2651760" cy="256032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Oval 381"/>
          <p:cNvSpPr/>
          <p:nvPr/>
        </p:nvSpPr>
        <p:spPr>
          <a:xfrm>
            <a:off x="10729119" y="8504237"/>
            <a:ext cx="4648199" cy="16764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there new electrical appliances or devices installed?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83" name="Oval 382"/>
          <p:cNvSpPr/>
          <p:nvPr/>
        </p:nvSpPr>
        <p:spPr>
          <a:xfrm>
            <a:off x="10424319" y="5456237"/>
            <a:ext cx="2560320" cy="164592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Switch new  devices OFF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90" name="Curved Connector 389"/>
          <p:cNvCxnSpPr>
            <a:stCxn id="382" idx="0"/>
            <a:endCxn id="383" idx="4"/>
          </p:cNvCxnSpPr>
          <p:nvPr/>
        </p:nvCxnSpPr>
        <p:spPr>
          <a:xfrm rot="16200000" flipV="1">
            <a:off x="11677809" y="7128827"/>
            <a:ext cx="1402080" cy="134874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urved Connector 390"/>
          <p:cNvCxnSpPr>
            <a:stCxn id="418" idx="1"/>
            <a:endCxn id="426" idx="4"/>
          </p:cNvCxnSpPr>
          <p:nvPr/>
        </p:nvCxnSpPr>
        <p:spPr>
          <a:xfrm rot="16200000" flipV="1">
            <a:off x="13287787" y="3645674"/>
            <a:ext cx="774439" cy="58556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urved Connector 390"/>
          <p:cNvCxnSpPr/>
          <p:nvPr/>
        </p:nvCxnSpPr>
        <p:spPr>
          <a:xfrm rot="10800000" flipV="1">
            <a:off x="9509919" y="2814708"/>
            <a:ext cx="2015800" cy="624094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urved Connector 390"/>
          <p:cNvCxnSpPr>
            <a:stCxn id="656" idx="2"/>
            <a:endCxn id="732" idx="3"/>
          </p:cNvCxnSpPr>
          <p:nvPr/>
        </p:nvCxnSpPr>
        <p:spPr>
          <a:xfrm rot="10800000" flipV="1">
            <a:off x="4861719" y="4541837"/>
            <a:ext cx="1051560" cy="97630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TextBox 415"/>
          <p:cNvSpPr txBox="1"/>
          <p:nvPr/>
        </p:nvSpPr>
        <p:spPr>
          <a:xfrm>
            <a:off x="14996319" y="8199437"/>
            <a:ext cx="1367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418" name="Oval 417"/>
          <p:cNvSpPr/>
          <p:nvPr/>
        </p:nvSpPr>
        <p:spPr>
          <a:xfrm>
            <a:off x="13472319" y="4084637"/>
            <a:ext cx="3383280" cy="164592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Fully open  turbine water inlet (guide vane)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20" name="Curved Connector 419"/>
          <p:cNvCxnSpPr>
            <a:stCxn id="382" idx="7"/>
            <a:endCxn id="419" idx="2"/>
          </p:cNvCxnSpPr>
          <p:nvPr/>
        </p:nvCxnSpPr>
        <p:spPr>
          <a:xfrm rot="5400000" flipH="1" flipV="1">
            <a:off x="14738951" y="7654172"/>
            <a:ext cx="1053223" cy="1137914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Oval 425"/>
          <p:cNvSpPr/>
          <p:nvPr/>
        </p:nvSpPr>
        <p:spPr>
          <a:xfrm>
            <a:off x="11414919" y="2255837"/>
            <a:ext cx="3934608" cy="12954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 lights now brighter?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28" name="Curved Connector 427"/>
          <p:cNvCxnSpPr/>
          <p:nvPr/>
        </p:nvCxnSpPr>
        <p:spPr>
          <a:xfrm rot="16200000" flipV="1">
            <a:off x="15140714" y="6098668"/>
            <a:ext cx="1613686" cy="683274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urved Connector 430"/>
          <p:cNvCxnSpPr/>
          <p:nvPr/>
        </p:nvCxnSpPr>
        <p:spPr>
          <a:xfrm rot="5400000" flipH="1" flipV="1">
            <a:off x="11127734" y="4108786"/>
            <a:ext cx="1945970" cy="76200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TextBox 431"/>
          <p:cNvSpPr txBox="1"/>
          <p:nvPr/>
        </p:nvSpPr>
        <p:spPr>
          <a:xfrm>
            <a:off x="16063119" y="5938262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436" name="Curved Connector 435"/>
          <p:cNvCxnSpPr/>
          <p:nvPr/>
        </p:nvCxnSpPr>
        <p:spPr>
          <a:xfrm>
            <a:off x="15148719" y="2791102"/>
            <a:ext cx="2617664" cy="106493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Oval 436"/>
          <p:cNvSpPr/>
          <p:nvPr/>
        </p:nvSpPr>
        <p:spPr>
          <a:xfrm>
            <a:off x="17739519" y="2636837"/>
            <a:ext cx="4846320" cy="27432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Check for MCB at households  and try reducing load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(generator  capacity is exceeded!)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39" name="Curved Connector 438"/>
          <p:cNvCxnSpPr/>
          <p:nvPr/>
        </p:nvCxnSpPr>
        <p:spPr>
          <a:xfrm rot="5400000" flipH="1" flipV="1">
            <a:off x="18695828" y="5612447"/>
            <a:ext cx="1554480" cy="1028699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urved Connector 444"/>
          <p:cNvCxnSpPr/>
          <p:nvPr/>
        </p:nvCxnSpPr>
        <p:spPr>
          <a:xfrm rot="16200000" flipV="1">
            <a:off x="18301274" y="2125811"/>
            <a:ext cx="1016071" cy="46318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Oval 445"/>
          <p:cNvSpPr/>
          <p:nvPr/>
        </p:nvSpPr>
        <p:spPr>
          <a:xfrm>
            <a:off x="15758319" y="655637"/>
            <a:ext cx="3200400" cy="155448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Use only priority devices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47" name="Oval 446"/>
          <p:cNvSpPr/>
          <p:nvPr/>
        </p:nvSpPr>
        <p:spPr>
          <a:xfrm>
            <a:off x="20939919" y="680462"/>
            <a:ext cx="4389120" cy="146304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Install mini circuit breakers (MCB) at households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48" name="Curved Connector 447"/>
          <p:cNvCxnSpPr>
            <a:endCxn id="447" idx="4"/>
          </p:cNvCxnSpPr>
          <p:nvPr/>
        </p:nvCxnSpPr>
        <p:spPr>
          <a:xfrm flipV="1">
            <a:off x="21953508" y="2143502"/>
            <a:ext cx="1180971" cy="988636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9" name="Oval 498"/>
          <p:cNvSpPr/>
          <p:nvPr/>
        </p:nvSpPr>
        <p:spPr>
          <a:xfrm>
            <a:off x="6842919" y="20406677"/>
            <a:ext cx="5486400" cy="173736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 water flow to the turbine steady, uninterrupted and regular? 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01" name="Curved Connector 500"/>
          <p:cNvCxnSpPr/>
          <p:nvPr/>
        </p:nvCxnSpPr>
        <p:spPr>
          <a:xfrm>
            <a:off x="12075168" y="21725149"/>
            <a:ext cx="1168551" cy="799888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Curved Connector 503"/>
          <p:cNvCxnSpPr/>
          <p:nvPr/>
        </p:nvCxnSpPr>
        <p:spPr>
          <a:xfrm>
            <a:off x="7147720" y="26944637"/>
            <a:ext cx="1066801" cy="83820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5" name="Oval 504"/>
          <p:cNvSpPr/>
          <p:nvPr/>
        </p:nvSpPr>
        <p:spPr>
          <a:xfrm>
            <a:off x="3413919" y="22220237"/>
            <a:ext cx="5029200" cy="14478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there trash and sediment in the </a:t>
            </a:r>
            <a:r>
              <a:rPr lang="en-US" sz="2400" b="1" dirty="0" err="1" smtClean="0">
                <a:solidFill>
                  <a:schemeClr val="tx1"/>
                </a:solidFill>
              </a:rPr>
              <a:t>forebay</a:t>
            </a:r>
            <a:r>
              <a:rPr lang="en-US" sz="2400" b="1" dirty="0" smtClean="0">
                <a:solidFill>
                  <a:schemeClr val="tx1"/>
                </a:solidFill>
              </a:rPr>
              <a:t> or channel?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08" name="Shape 507"/>
          <p:cNvCxnSpPr/>
          <p:nvPr/>
        </p:nvCxnSpPr>
        <p:spPr>
          <a:xfrm rot="10800000">
            <a:off x="5547519" y="20010437"/>
            <a:ext cx="1600200" cy="15240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9" name="Oval 508"/>
          <p:cNvSpPr/>
          <p:nvPr/>
        </p:nvSpPr>
        <p:spPr>
          <a:xfrm>
            <a:off x="5166519" y="25420637"/>
            <a:ext cx="4800600" cy="1524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there obstruction or trash in the weir?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10" name="Oval 509"/>
          <p:cNvSpPr/>
          <p:nvPr/>
        </p:nvSpPr>
        <p:spPr>
          <a:xfrm>
            <a:off x="7985919" y="23744237"/>
            <a:ext cx="4297680" cy="16764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Check for blockages in penstock and turbine guide vane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20" name="Curved Connector 519"/>
          <p:cNvCxnSpPr/>
          <p:nvPr/>
        </p:nvCxnSpPr>
        <p:spPr>
          <a:xfrm rot="16200000" flipH="1">
            <a:off x="4017313" y="20854843"/>
            <a:ext cx="1612612" cy="11430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urved Connector 524"/>
          <p:cNvCxnSpPr/>
          <p:nvPr/>
        </p:nvCxnSpPr>
        <p:spPr>
          <a:xfrm rot="16200000" flipH="1">
            <a:off x="9054469" y="22713788"/>
            <a:ext cx="1676400" cy="384499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1" name="Curved Connector 530"/>
          <p:cNvCxnSpPr/>
          <p:nvPr/>
        </p:nvCxnSpPr>
        <p:spPr>
          <a:xfrm rot="5400000">
            <a:off x="13891419" y="23401337"/>
            <a:ext cx="914400" cy="685800"/>
          </a:xfrm>
          <a:prstGeom prst="curvedConnector3">
            <a:avLst>
              <a:gd name="adj1" fmla="val 23684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urved Connector 533"/>
          <p:cNvCxnSpPr/>
          <p:nvPr/>
        </p:nvCxnSpPr>
        <p:spPr>
          <a:xfrm rot="16200000" flipH="1">
            <a:off x="13359822" y="25673349"/>
            <a:ext cx="1279608" cy="107898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Curved Connector 548"/>
          <p:cNvCxnSpPr/>
          <p:nvPr/>
        </p:nvCxnSpPr>
        <p:spPr>
          <a:xfrm rot="5400000">
            <a:off x="17739519" y="23439437"/>
            <a:ext cx="1600200" cy="5334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urved Connector 554"/>
          <p:cNvCxnSpPr>
            <a:stCxn id="6" idx="6"/>
          </p:cNvCxnSpPr>
          <p:nvPr/>
        </p:nvCxnSpPr>
        <p:spPr>
          <a:xfrm flipV="1">
            <a:off x="17023239" y="22296439"/>
            <a:ext cx="944880" cy="213358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8882519" y="234394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60" name="TextBox 559"/>
          <p:cNvSpPr txBox="1"/>
          <p:nvPr/>
        </p:nvSpPr>
        <p:spPr>
          <a:xfrm>
            <a:off x="14234319" y="23464262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65" name="TextBox 564"/>
          <p:cNvSpPr txBox="1"/>
          <p:nvPr/>
        </p:nvSpPr>
        <p:spPr>
          <a:xfrm>
            <a:off x="4175919" y="21330662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66" name="TextBox 565"/>
          <p:cNvSpPr txBox="1"/>
          <p:nvPr/>
        </p:nvSpPr>
        <p:spPr>
          <a:xfrm>
            <a:off x="17053719" y="216106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569" name="Shape 341"/>
          <p:cNvCxnSpPr>
            <a:stCxn id="339" idx="1"/>
          </p:cNvCxnSpPr>
          <p:nvPr/>
        </p:nvCxnSpPr>
        <p:spPr>
          <a:xfrm rot="16200000" flipV="1">
            <a:off x="3788369" y="8282190"/>
            <a:ext cx="1050583" cy="1037481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TextBox 572"/>
          <p:cNvSpPr txBox="1"/>
          <p:nvPr/>
        </p:nvSpPr>
        <p:spPr>
          <a:xfrm>
            <a:off x="4916107" y="85042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619" name="Curved Connector 618"/>
          <p:cNvCxnSpPr/>
          <p:nvPr/>
        </p:nvCxnSpPr>
        <p:spPr>
          <a:xfrm rot="16200000" flipV="1">
            <a:off x="23470537" y="10258205"/>
            <a:ext cx="1356758" cy="621568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urved Connector 626"/>
          <p:cNvCxnSpPr/>
          <p:nvPr/>
        </p:nvCxnSpPr>
        <p:spPr>
          <a:xfrm flipV="1">
            <a:off x="25588119" y="7513637"/>
            <a:ext cx="1143000" cy="3810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urved Connector 652"/>
          <p:cNvCxnSpPr/>
          <p:nvPr/>
        </p:nvCxnSpPr>
        <p:spPr>
          <a:xfrm flipV="1">
            <a:off x="25762606" y="11933237"/>
            <a:ext cx="1884208" cy="838200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9" name="Curved Connector 658"/>
          <p:cNvCxnSpPr/>
          <p:nvPr/>
        </p:nvCxnSpPr>
        <p:spPr>
          <a:xfrm>
            <a:off x="25601802" y="14240463"/>
            <a:ext cx="2615217" cy="1469764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0" name="Oval 659"/>
          <p:cNvSpPr/>
          <p:nvPr/>
        </p:nvSpPr>
        <p:spPr>
          <a:xfrm>
            <a:off x="30998319" y="9235757"/>
            <a:ext cx="5669280" cy="20116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Check Voltage (220 V) at all households connected on the same distribution branch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61" name="Oval 660"/>
          <p:cNvSpPr/>
          <p:nvPr/>
        </p:nvSpPr>
        <p:spPr>
          <a:xfrm>
            <a:off x="35981799" y="6751637"/>
            <a:ext cx="6675120" cy="20116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en-US" sz="2400" b="1" dirty="0" smtClean="0">
                <a:solidFill>
                  <a:schemeClr val="tx1"/>
                </a:solidFill>
              </a:rPr>
              <a:t>1. Check for broken cable and reconnect</a:t>
            </a:r>
          </a:p>
          <a:p>
            <a:pPr marL="457200" indent="-457200" algn="ctr"/>
            <a:r>
              <a:rPr lang="en-US" sz="2400" b="1" dirty="0" smtClean="0">
                <a:solidFill>
                  <a:schemeClr val="tx1"/>
                </a:solidFill>
              </a:rPr>
              <a:t>2. Check for too many electricity connections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65" name="Curved Connector 664"/>
          <p:cNvCxnSpPr>
            <a:stCxn id="660" idx="6"/>
          </p:cNvCxnSpPr>
          <p:nvPr/>
        </p:nvCxnSpPr>
        <p:spPr>
          <a:xfrm flipV="1">
            <a:off x="36667599" y="8809037"/>
            <a:ext cx="2407920" cy="1432560"/>
          </a:xfrm>
          <a:prstGeom prst="curvedConnector3">
            <a:avLst>
              <a:gd name="adj1" fmla="val 32322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urved Connector 679"/>
          <p:cNvCxnSpPr>
            <a:stCxn id="523" idx="0"/>
            <a:endCxn id="660" idx="4"/>
          </p:cNvCxnSpPr>
          <p:nvPr/>
        </p:nvCxnSpPr>
        <p:spPr>
          <a:xfrm rot="16200000" flipV="1">
            <a:off x="33688179" y="11392217"/>
            <a:ext cx="1295400" cy="100584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2" name="TextBox 681"/>
          <p:cNvSpPr txBox="1"/>
          <p:nvPr/>
        </p:nvSpPr>
        <p:spPr>
          <a:xfrm>
            <a:off x="33119577" y="117808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675" name="Curved Connector 674"/>
          <p:cNvCxnSpPr/>
          <p:nvPr/>
        </p:nvCxnSpPr>
        <p:spPr>
          <a:xfrm flipV="1">
            <a:off x="30876399" y="14311203"/>
            <a:ext cx="1188720" cy="13716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1" name="Curved Connector 720"/>
          <p:cNvCxnSpPr/>
          <p:nvPr/>
        </p:nvCxnSpPr>
        <p:spPr>
          <a:xfrm rot="5400000">
            <a:off x="8349129" y="18849650"/>
            <a:ext cx="2133602" cy="110237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3" name="TextBox 722"/>
          <p:cNvSpPr txBox="1"/>
          <p:nvPr/>
        </p:nvSpPr>
        <p:spPr>
          <a:xfrm>
            <a:off x="9967119" y="18552219"/>
            <a:ext cx="137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</a:p>
          <a:p>
            <a:r>
              <a:rPr lang="en-US" sz="3200" dirty="0" smtClean="0"/>
              <a:t>50 Hz</a:t>
            </a:r>
            <a:endParaRPr lang="en-US" sz="3200" dirty="0"/>
          </a:p>
        </p:txBody>
      </p:sp>
      <p:cxnSp>
        <p:nvCxnSpPr>
          <p:cNvPr id="729" name="Curved Connector 728"/>
          <p:cNvCxnSpPr>
            <a:stCxn id="509" idx="2"/>
            <a:endCxn id="333" idx="3"/>
          </p:cNvCxnSpPr>
          <p:nvPr/>
        </p:nvCxnSpPr>
        <p:spPr>
          <a:xfrm rot="10800000" flipV="1">
            <a:off x="2804319" y="26182637"/>
            <a:ext cx="2362200" cy="11510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" name="Oval 615"/>
          <p:cNvSpPr/>
          <p:nvPr/>
        </p:nvSpPr>
        <p:spPr>
          <a:xfrm>
            <a:off x="25679559" y="5480300"/>
            <a:ext cx="4480560" cy="2286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circuit breaker switch to households at power house ON?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17" name="Oval 616"/>
          <p:cNvSpPr/>
          <p:nvPr/>
        </p:nvSpPr>
        <p:spPr>
          <a:xfrm>
            <a:off x="31379319" y="3353117"/>
            <a:ext cx="4206240" cy="16459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generator and turbine operating well?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23" name="Oval 622"/>
          <p:cNvSpPr/>
          <p:nvPr/>
        </p:nvSpPr>
        <p:spPr>
          <a:xfrm>
            <a:off x="27302619" y="3575300"/>
            <a:ext cx="3474720" cy="1280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Turn circuit breaker switch ON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26" name="Oval 625"/>
          <p:cNvSpPr/>
          <p:nvPr/>
        </p:nvSpPr>
        <p:spPr>
          <a:xfrm>
            <a:off x="27797919" y="1265237"/>
            <a:ext cx="4480560" cy="1371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Circuit breaker switch switched OFF again?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31" name="Curved Connector 630"/>
          <p:cNvCxnSpPr>
            <a:endCxn id="660" idx="2"/>
          </p:cNvCxnSpPr>
          <p:nvPr/>
        </p:nvCxnSpPr>
        <p:spPr>
          <a:xfrm>
            <a:off x="29733399" y="9875837"/>
            <a:ext cx="1264920" cy="3657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TextBox 632"/>
          <p:cNvSpPr txBox="1"/>
          <p:nvPr/>
        </p:nvSpPr>
        <p:spPr>
          <a:xfrm>
            <a:off x="26731119" y="4770437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636" name="Shape 635"/>
          <p:cNvCxnSpPr>
            <a:stCxn id="623" idx="0"/>
            <a:endCxn id="626" idx="4"/>
          </p:cNvCxnSpPr>
          <p:nvPr/>
        </p:nvCxnSpPr>
        <p:spPr>
          <a:xfrm rot="5400000" flipH="1" flipV="1">
            <a:off x="29069858" y="2606959"/>
            <a:ext cx="938463" cy="99822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1" name="TextBox 640"/>
          <p:cNvSpPr txBox="1"/>
          <p:nvPr/>
        </p:nvSpPr>
        <p:spPr>
          <a:xfrm>
            <a:off x="32979519" y="909062"/>
            <a:ext cx="94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646" name="Oval 645"/>
          <p:cNvSpPr/>
          <p:nvPr/>
        </p:nvSpPr>
        <p:spPr>
          <a:xfrm>
            <a:off x="34579719" y="46037"/>
            <a:ext cx="6858000" cy="2926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1. Check for short circuited wiring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and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2. Check overload at customers and try reducing load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(generator  capacity is exceeded!)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48" name="Shape 635"/>
          <p:cNvCxnSpPr>
            <a:stCxn id="626" idx="6"/>
            <a:endCxn id="646" idx="2"/>
          </p:cNvCxnSpPr>
          <p:nvPr/>
        </p:nvCxnSpPr>
        <p:spPr>
          <a:xfrm flipV="1">
            <a:off x="32278479" y="1509077"/>
            <a:ext cx="2301240" cy="4419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urved Connector 649"/>
          <p:cNvCxnSpPr/>
          <p:nvPr/>
        </p:nvCxnSpPr>
        <p:spPr>
          <a:xfrm rot="5400000" flipH="1" flipV="1">
            <a:off x="27858375" y="4869206"/>
            <a:ext cx="822960" cy="640080"/>
          </a:xfrm>
          <a:prstGeom prst="curvedConnector3">
            <a:avLst>
              <a:gd name="adj1" fmla="val 1286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2" name="TextBox 651"/>
          <p:cNvSpPr txBox="1"/>
          <p:nvPr/>
        </p:nvSpPr>
        <p:spPr>
          <a:xfrm>
            <a:off x="35951318" y="3195062"/>
            <a:ext cx="838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738" name="TextBox 737"/>
          <p:cNvSpPr txBox="1"/>
          <p:nvPr/>
        </p:nvSpPr>
        <p:spPr>
          <a:xfrm>
            <a:off x="32750919" y="5303837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745" name="Curved Connector 744"/>
          <p:cNvCxnSpPr>
            <a:stCxn id="616" idx="7"/>
            <a:endCxn id="617" idx="3"/>
          </p:cNvCxnSpPr>
          <p:nvPr/>
        </p:nvCxnSpPr>
        <p:spPr>
          <a:xfrm rot="5400000" flipH="1" flipV="1">
            <a:off x="30221093" y="4040862"/>
            <a:ext cx="1057079" cy="249135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1" name="Curved Connector 760"/>
          <p:cNvCxnSpPr>
            <a:endCxn id="382" idx="4"/>
          </p:cNvCxnSpPr>
          <p:nvPr/>
        </p:nvCxnSpPr>
        <p:spPr>
          <a:xfrm rot="16200000" flipV="1">
            <a:off x="12996069" y="10237787"/>
            <a:ext cx="990600" cy="876300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29"/>
          <p:cNvGrpSpPr/>
          <p:nvPr/>
        </p:nvGrpSpPr>
        <p:grpSpPr>
          <a:xfrm>
            <a:off x="13396119" y="16505237"/>
            <a:ext cx="5029201" cy="4572000"/>
            <a:chOff x="14005719" y="16657637"/>
            <a:chExt cx="5029201" cy="4572000"/>
          </a:xfrm>
        </p:grpSpPr>
        <p:grpSp>
          <p:nvGrpSpPr>
            <p:cNvPr id="3" name="Group 311"/>
            <p:cNvGrpSpPr/>
            <p:nvPr/>
          </p:nvGrpSpPr>
          <p:grpSpPr>
            <a:xfrm>
              <a:off x="14005719" y="16657637"/>
              <a:ext cx="5029201" cy="4572000"/>
              <a:chOff x="9723279" y="11044236"/>
              <a:chExt cx="12824459" cy="11176000"/>
            </a:xfrm>
          </p:grpSpPr>
          <p:sp>
            <p:nvSpPr>
              <p:cNvPr id="317" name="Rectangle 316"/>
              <p:cNvSpPr/>
              <p:nvPr/>
            </p:nvSpPr>
            <p:spPr>
              <a:xfrm>
                <a:off x="9723279" y="11044236"/>
                <a:ext cx="12824459" cy="11176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" name="Group 11"/>
              <p:cNvGrpSpPr/>
              <p:nvPr/>
            </p:nvGrpSpPr>
            <p:grpSpPr>
              <a:xfrm>
                <a:off x="10614602" y="11230503"/>
                <a:ext cx="11399741" cy="7044824"/>
                <a:chOff x="11654394" y="16507492"/>
                <a:chExt cx="6012192" cy="3375170"/>
              </a:xfrm>
            </p:grpSpPr>
            <p:pic>
              <p:nvPicPr>
                <p:cNvPr id="321" name="Picture 320" descr="Equipment - (19).jpg"/>
                <p:cNvPicPr/>
                <p:nvPr/>
              </p:nvPicPr>
              <p:blipFill>
                <a:blip r:embed="rId3" cstate="print">
                  <a:clrChange>
                    <a:clrFrom>
                      <a:srgbClr val="D4CEAC"/>
                    </a:clrFrom>
                    <a:clrTo>
                      <a:srgbClr val="D4CEAC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1799186" y="16507492"/>
                  <a:ext cx="5867400" cy="3375170"/>
                </a:xfrm>
                <a:prstGeom prst="rect">
                  <a:avLst/>
                </a:prstGeom>
                <a:effectLst>
                  <a:softEdge rad="127000"/>
                </a:effectLst>
              </p:spPr>
            </p:pic>
            <p:grpSp>
              <p:nvGrpSpPr>
                <p:cNvPr id="5" name="Group 353"/>
                <p:cNvGrpSpPr/>
                <p:nvPr/>
              </p:nvGrpSpPr>
              <p:grpSpPr>
                <a:xfrm>
                  <a:off x="16353126" y="16881236"/>
                  <a:ext cx="1082369" cy="1662003"/>
                  <a:chOff x="15719779" y="9604238"/>
                  <a:chExt cx="613239" cy="1541211"/>
                </a:xfrm>
              </p:grpSpPr>
              <p:sp>
                <p:nvSpPr>
                  <p:cNvPr id="327" name="Arc 326"/>
                  <p:cNvSpPr/>
                  <p:nvPr/>
                </p:nvSpPr>
                <p:spPr>
                  <a:xfrm>
                    <a:off x="15719779" y="10002449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  <p:sp>
                <p:nvSpPr>
                  <p:cNvPr id="328" name="Arc 327"/>
                  <p:cNvSpPr/>
                  <p:nvPr/>
                </p:nvSpPr>
                <p:spPr>
                  <a:xfrm>
                    <a:off x="15835907" y="9852502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  <p:sp>
                <p:nvSpPr>
                  <p:cNvPr id="329" name="Arc 328"/>
                  <p:cNvSpPr/>
                  <p:nvPr/>
                </p:nvSpPr>
                <p:spPr>
                  <a:xfrm>
                    <a:off x="15952018" y="9604238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</p:grpSp>
            <p:grpSp>
              <p:nvGrpSpPr>
                <p:cNvPr id="7" name="Group 354"/>
                <p:cNvGrpSpPr/>
                <p:nvPr/>
              </p:nvGrpSpPr>
              <p:grpSpPr>
                <a:xfrm rot="13359990">
                  <a:off x="11654394" y="16579495"/>
                  <a:ext cx="1142767" cy="1305007"/>
                  <a:chOff x="16294813" y="11560777"/>
                  <a:chExt cx="647458" cy="1210162"/>
                </a:xfrm>
              </p:grpSpPr>
              <p:sp>
                <p:nvSpPr>
                  <p:cNvPr id="324" name="Arc 323"/>
                  <p:cNvSpPr/>
                  <p:nvPr/>
                </p:nvSpPr>
                <p:spPr>
                  <a:xfrm>
                    <a:off x="16294813" y="11627939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  <p:sp>
                <p:nvSpPr>
                  <p:cNvPr id="325" name="Arc 324"/>
                  <p:cNvSpPr/>
                  <p:nvPr/>
                </p:nvSpPr>
                <p:spPr>
                  <a:xfrm>
                    <a:off x="16446453" y="11622889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  <p:sp>
                <p:nvSpPr>
                  <p:cNvPr id="326" name="Arc 325"/>
                  <p:cNvSpPr/>
                  <p:nvPr/>
                </p:nvSpPr>
                <p:spPr>
                  <a:xfrm>
                    <a:off x="16561271" y="11560777"/>
                    <a:ext cx="381000" cy="1143002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</p:grpSp>
          </p:grpSp>
        </p:grpSp>
        <p:sp>
          <p:nvSpPr>
            <p:cNvPr id="313" name="TextBox 312"/>
            <p:cNvSpPr txBox="1"/>
            <p:nvPr/>
          </p:nvSpPr>
          <p:spPr>
            <a:xfrm>
              <a:off x="14825424" y="20216950"/>
              <a:ext cx="348845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 smtClean="0"/>
                <a:t>Unusual Noise?</a:t>
              </a:r>
              <a:endParaRPr lang="en-US" sz="4000" b="1" dirty="0"/>
            </a:p>
          </p:txBody>
        </p:sp>
      </p:grpSp>
      <p:grpSp>
        <p:nvGrpSpPr>
          <p:cNvPr id="8" name="Group 308"/>
          <p:cNvGrpSpPr/>
          <p:nvPr/>
        </p:nvGrpSpPr>
        <p:grpSpPr>
          <a:xfrm>
            <a:off x="21103759" y="10714037"/>
            <a:ext cx="5324607" cy="4572000"/>
            <a:chOff x="21930529" y="13152436"/>
            <a:chExt cx="5324607" cy="4572000"/>
          </a:xfrm>
        </p:grpSpPr>
        <p:grpSp>
          <p:nvGrpSpPr>
            <p:cNvPr id="9" name="Group 748"/>
            <p:cNvGrpSpPr/>
            <p:nvPr/>
          </p:nvGrpSpPr>
          <p:grpSpPr>
            <a:xfrm>
              <a:off x="21930529" y="13152436"/>
              <a:ext cx="5324607" cy="4572000"/>
              <a:chOff x="16291719" y="15694906"/>
              <a:chExt cx="4844282" cy="3682612"/>
            </a:xfrm>
          </p:grpSpPr>
          <p:sp>
            <p:nvSpPr>
              <p:cNvPr id="748" name="Rectangle 747"/>
              <p:cNvSpPr/>
              <p:nvPr/>
            </p:nvSpPr>
            <p:spPr>
              <a:xfrm>
                <a:off x="16291719" y="15694906"/>
                <a:ext cx="4495800" cy="36826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" name="Group 614"/>
              <p:cNvGrpSpPr/>
              <p:nvPr/>
            </p:nvGrpSpPr>
            <p:grpSpPr>
              <a:xfrm>
                <a:off x="17251877" y="16045378"/>
                <a:ext cx="3884124" cy="1982991"/>
                <a:chOff x="21138077" y="15511978"/>
                <a:chExt cx="3884124" cy="1982991"/>
              </a:xfrm>
              <a:solidFill>
                <a:schemeClr val="bg1"/>
              </a:solidFill>
            </p:grpSpPr>
            <p:sp>
              <p:nvSpPr>
                <p:cNvPr id="527" name="TextBox 526"/>
                <p:cNvSpPr txBox="1"/>
                <p:nvPr/>
              </p:nvSpPr>
              <p:spPr>
                <a:xfrm>
                  <a:off x="21138077" y="15511978"/>
                  <a:ext cx="3884124" cy="57018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4000" b="1" dirty="0" smtClean="0"/>
                    <a:t>No Electricity?</a:t>
                  </a:r>
                  <a:endParaRPr lang="en-US" sz="4000" b="1" dirty="0"/>
                </a:p>
              </p:txBody>
            </p:sp>
            <p:pic>
              <p:nvPicPr>
                <p:cNvPr id="61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22535008" y="16082159"/>
                  <a:ext cx="1594501" cy="1412810"/>
                </a:xfrm>
                <a:prstGeom prst="rect">
                  <a:avLst/>
                </a:prstGeom>
                <a:grpFill/>
                <a:effectLst/>
              </p:spPr>
            </p:pic>
          </p:grpSp>
        </p:grpSp>
        <p:pic>
          <p:nvPicPr>
            <p:cNvPr id="354" name="Picture 10" descr="http://1.bp.blogspot.com/_H_mfjCLS1K0/TPuXXJ9rjGI/AAAAAAAAHGA/aMbrXGIy_yw/s200/sad%2Bsmiley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521319" y="15971836"/>
              <a:ext cx="1905000" cy="1695127"/>
            </a:xfrm>
            <a:prstGeom prst="rect">
              <a:avLst/>
            </a:prstGeom>
            <a:noFill/>
          </p:spPr>
        </p:pic>
        <p:pic>
          <p:nvPicPr>
            <p:cNvPr id="355" name="Picture 6" descr="home,building,homepage,house"/>
            <p:cNvPicPr>
              <a:picLocks noChangeAspect="1" noChangeArrowheads="1"/>
            </p:cNvPicPr>
            <p:nvPr/>
          </p:nvPicPr>
          <p:blipFill>
            <a:blip r:embed="rId4" cstate="print">
              <a:lum bright="10000" contrast="40000"/>
            </a:blip>
            <a:srcRect/>
            <a:stretch>
              <a:fillRect/>
            </a:stretch>
          </p:blipFill>
          <p:spPr bwMode="auto">
            <a:xfrm>
              <a:off x="22730076" y="15133636"/>
              <a:ext cx="1856013" cy="1676400"/>
            </a:xfrm>
            <a:prstGeom prst="rect">
              <a:avLst/>
            </a:prstGeom>
            <a:noFill/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p:spPr>
        </p:pic>
      </p:grpSp>
      <p:grpSp>
        <p:nvGrpSpPr>
          <p:cNvPr id="11" name="Group 359"/>
          <p:cNvGrpSpPr/>
          <p:nvPr/>
        </p:nvGrpSpPr>
        <p:grpSpPr>
          <a:xfrm>
            <a:off x="21092319" y="16276638"/>
            <a:ext cx="4953000" cy="4572000"/>
            <a:chOff x="23454519" y="21382037"/>
            <a:chExt cx="5257800" cy="4648200"/>
          </a:xfrm>
        </p:grpSpPr>
        <p:grpSp>
          <p:nvGrpSpPr>
            <p:cNvPr id="12" name="Group 331"/>
            <p:cNvGrpSpPr/>
            <p:nvPr/>
          </p:nvGrpSpPr>
          <p:grpSpPr>
            <a:xfrm>
              <a:off x="23454519" y="21382037"/>
              <a:ext cx="5257800" cy="4648200"/>
              <a:chOff x="22159119" y="20315237"/>
              <a:chExt cx="7848600" cy="6172200"/>
            </a:xfrm>
          </p:grpSpPr>
          <p:sp>
            <p:nvSpPr>
              <p:cNvPr id="338" name="Rectangle 337"/>
              <p:cNvSpPr/>
              <p:nvPr/>
            </p:nvSpPr>
            <p:spPr>
              <a:xfrm>
                <a:off x="22159119" y="20315237"/>
                <a:ext cx="7848600" cy="6172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pic>
            <p:nvPicPr>
              <p:cNvPr id="343" name="Picture 12" descr="http://www.free-emoticons-gallery.com/wp-content/themes/eStore/timthumb.php?src=http://www.free-emoticons-gallery.com/wp-content/uploads/2010/11/its_too_hot.png&amp;w=298&amp;h=226&amp;zc=1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400614" y="22745132"/>
                <a:ext cx="3713755" cy="2816474"/>
              </a:xfrm>
              <a:prstGeom prst="rect">
                <a:avLst/>
              </a:prstGeom>
              <a:noFill/>
            </p:spPr>
          </p:pic>
        </p:grpSp>
        <p:sp>
          <p:nvSpPr>
            <p:cNvPr id="359" name="TextBox 358"/>
            <p:cNvSpPr txBox="1"/>
            <p:nvPr/>
          </p:nvSpPr>
          <p:spPr>
            <a:xfrm>
              <a:off x="23535408" y="25233082"/>
              <a:ext cx="4876800" cy="719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Overheating?</a:t>
              </a:r>
              <a:endParaRPr lang="en-US" sz="4000" b="1" dirty="0"/>
            </a:p>
          </p:txBody>
        </p:sp>
      </p:grpSp>
      <p:sp>
        <p:nvSpPr>
          <p:cNvPr id="363" name="Oval 362"/>
          <p:cNvSpPr/>
          <p:nvPr/>
        </p:nvSpPr>
        <p:spPr>
          <a:xfrm>
            <a:off x="25892919" y="17724437"/>
            <a:ext cx="4114800" cy="192024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ELC component burnt or ELC box too hot when touched?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66" name="Oval 365"/>
          <p:cNvSpPr/>
          <p:nvPr/>
        </p:nvSpPr>
        <p:spPr>
          <a:xfrm>
            <a:off x="30179123" y="17724437"/>
            <a:ext cx="3028996" cy="192024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ELC ventilation fan working well?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68" name="Oval 367"/>
          <p:cNvSpPr/>
          <p:nvPr/>
        </p:nvSpPr>
        <p:spPr>
          <a:xfrm>
            <a:off x="31577439" y="15011717"/>
            <a:ext cx="3931920" cy="16459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Clean fan and housing and replace fan if necessary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0" name="Oval 369"/>
          <p:cNvSpPr/>
          <p:nvPr/>
        </p:nvSpPr>
        <p:spPr>
          <a:xfrm>
            <a:off x="33284319" y="17114837"/>
            <a:ext cx="4572000" cy="21031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ballast fuse in ELC or  ballast elements burnt or disconnected?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1" name="Oval 370"/>
          <p:cNvSpPr/>
          <p:nvPr/>
        </p:nvSpPr>
        <p:spPr>
          <a:xfrm>
            <a:off x="36393279" y="13914437"/>
            <a:ext cx="6035040" cy="32004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1. Check for  water flow blockage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and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2. Check for overload at households , try reducing load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(generator  capacity is exceeded!)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2" name="Oval 371"/>
          <p:cNvSpPr/>
          <p:nvPr/>
        </p:nvSpPr>
        <p:spPr>
          <a:xfrm>
            <a:off x="26807319" y="20620037"/>
            <a:ext cx="475488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generator too hot when touched?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3" name="Oval 372"/>
          <p:cNvSpPr/>
          <p:nvPr/>
        </p:nvSpPr>
        <p:spPr>
          <a:xfrm>
            <a:off x="25207119" y="23591837"/>
            <a:ext cx="5334000" cy="15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ventilation fan in generator housing blocked or dirty?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4" name="Oval 373"/>
          <p:cNvSpPr/>
          <p:nvPr/>
        </p:nvSpPr>
        <p:spPr>
          <a:xfrm>
            <a:off x="30236319" y="22265957"/>
            <a:ext cx="4937760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 load current (amp) on the ELC amp meter above normal?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77" name="Curved Connector 376"/>
          <p:cNvCxnSpPr>
            <a:endCxn id="363" idx="3"/>
          </p:cNvCxnSpPr>
          <p:nvPr/>
        </p:nvCxnSpPr>
        <p:spPr>
          <a:xfrm flipV="1">
            <a:off x="24963279" y="19363465"/>
            <a:ext cx="1532239" cy="281212"/>
          </a:xfrm>
          <a:prstGeom prst="curvedConnector4">
            <a:avLst>
              <a:gd name="adj1" fmla="val 30336"/>
              <a:gd name="adj2" fmla="val -149479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urved Connector 385"/>
          <p:cNvCxnSpPr>
            <a:stCxn id="363" idx="0"/>
            <a:endCxn id="366" idx="1"/>
          </p:cNvCxnSpPr>
          <p:nvPr/>
        </p:nvCxnSpPr>
        <p:spPr>
          <a:xfrm rot="16200000" flipH="1">
            <a:off x="29145908" y="16528848"/>
            <a:ext cx="281212" cy="2672391"/>
          </a:xfrm>
          <a:prstGeom prst="curvedConnector3">
            <a:avLst>
              <a:gd name="adj1" fmla="val -81291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urved Connector 387"/>
          <p:cNvCxnSpPr>
            <a:stCxn id="366" idx="0"/>
            <a:endCxn id="368" idx="3"/>
          </p:cNvCxnSpPr>
          <p:nvPr/>
        </p:nvCxnSpPr>
        <p:spPr>
          <a:xfrm rot="5400000" flipH="1" flipV="1">
            <a:off x="31269519" y="16840701"/>
            <a:ext cx="1307839" cy="45963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urved Connector 391"/>
          <p:cNvCxnSpPr>
            <a:stCxn id="366" idx="7"/>
            <a:endCxn id="370" idx="1"/>
          </p:cNvCxnSpPr>
          <p:nvPr/>
        </p:nvCxnSpPr>
        <p:spPr>
          <a:xfrm rot="5400000" flipH="1" flipV="1">
            <a:off x="33067794" y="17119571"/>
            <a:ext cx="582817" cy="1189341"/>
          </a:xfrm>
          <a:prstGeom prst="curvedConnector3">
            <a:avLst>
              <a:gd name="adj1" fmla="val 192069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urved Connector 400"/>
          <p:cNvCxnSpPr>
            <a:stCxn id="370" idx="0"/>
          </p:cNvCxnSpPr>
          <p:nvPr/>
        </p:nvCxnSpPr>
        <p:spPr>
          <a:xfrm rot="5400000" flipH="1" flipV="1">
            <a:off x="36141819" y="16086137"/>
            <a:ext cx="457200" cy="1600200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urved Connector 405"/>
          <p:cNvCxnSpPr/>
          <p:nvPr/>
        </p:nvCxnSpPr>
        <p:spPr>
          <a:xfrm rot="16200000" flipH="1">
            <a:off x="27889359" y="20010437"/>
            <a:ext cx="822960" cy="54864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Oval 420"/>
          <p:cNvSpPr/>
          <p:nvPr/>
        </p:nvSpPr>
        <p:spPr>
          <a:xfrm>
            <a:off x="37978239" y="17526317"/>
            <a:ext cx="4754880" cy="21031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Replace burnt elements, reconnect wires and/or replace fuse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4" name="Oval 423"/>
          <p:cNvSpPr/>
          <p:nvPr/>
        </p:nvSpPr>
        <p:spPr>
          <a:xfrm>
            <a:off x="35570319" y="21275357"/>
            <a:ext cx="4663440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Grease bearings and check for bearing  defect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5" name="Oval 424"/>
          <p:cNvSpPr/>
          <p:nvPr/>
        </p:nvSpPr>
        <p:spPr>
          <a:xfrm>
            <a:off x="21549519" y="22006877"/>
            <a:ext cx="4937760" cy="128016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there a burnt smell from inside generator?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9" name="Oval 428"/>
          <p:cNvSpPr/>
          <p:nvPr/>
        </p:nvSpPr>
        <p:spPr>
          <a:xfrm>
            <a:off x="19949319" y="24277637"/>
            <a:ext cx="5486400" cy="16764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Stop MHP, open generator housing, check if cable winding is dirty?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30" name="Oval 429"/>
          <p:cNvSpPr/>
          <p:nvPr/>
        </p:nvSpPr>
        <p:spPr>
          <a:xfrm>
            <a:off x="21778119" y="27843797"/>
            <a:ext cx="3931920" cy="192024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Are there burn marks on the winding (short circuit!)?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38" name="Curved Connector 437"/>
          <p:cNvCxnSpPr/>
          <p:nvPr/>
        </p:nvCxnSpPr>
        <p:spPr>
          <a:xfrm rot="5400000">
            <a:off x="26159619" y="21420137"/>
            <a:ext cx="762000" cy="6858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Curved Connector 441"/>
          <p:cNvCxnSpPr>
            <a:stCxn id="425" idx="4"/>
            <a:endCxn id="429" idx="0"/>
          </p:cNvCxnSpPr>
          <p:nvPr/>
        </p:nvCxnSpPr>
        <p:spPr>
          <a:xfrm rot="5400000">
            <a:off x="22860159" y="23119397"/>
            <a:ext cx="990600" cy="132588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Oval 448"/>
          <p:cNvSpPr/>
          <p:nvPr/>
        </p:nvSpPr>
        <p:spPr>
          <a:xfrm>
            <a:off x="17358519" y="27249437"/>
            <a:ext cx="487680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Clean generator winding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55" name="Curved Connector 454"/>
          <p:cNvCxnSpPr>
            <a:stCxn id="429" idx="4"/>
            <a:endCxn id="430" idx="0"/>
          </p:cNvCxnSpPr>
          <p:nvPr/>
        </p:nvCxnSpPr>
        <p:spPr>
          <a:xfrm rot="16200000" flipH="1">
            <a:off x="22273419" y="26373137"/>
            <a:ext cx="1889760" cy="10515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Oval 461"/>
          <p:cNvSpPr/>
          <p:nvPr/>
        </p:nvSpPr>
        <p:spPr>
          <a:xfrm>
            <a:off x="26121519" y="25877837"/>
            <a:ext cx="3657600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Clean ventilation fan and housing 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64" name="Curved Connector 463"/>
          <p:cNvCxnSpPr>
            <a:stCxn id="425" idx="6"/>
            <a:endCxn id="373" idx="0"/>
          </p:cNvCxnSpPr>
          <p:nvPr/>
        </p:nvCxnSpPr>
        <p:spPr>
          <a:xfrm>
            <a:off x="26487279" y="22646957"/>
            <a:ext cx="1386840" cy="944880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urved Connector 465"/>
          <p:cNvCxnSpPr>
            <a:stCxn id="373" idx="3"/>
            <a:endCxn id="462" idx="0"/>
          </p:cNvCxnSpPr>
          <p:nvPr/>
        </p:nvCxnSpPr>
        <p:spPr>
          <a:xfrm rot="16200000" flipH="1">
            <a:off x="26476700" y="24404218"/>
            <a:ext cx="985184" cy="196205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urved Connector 467"/>
          <p:cNvCxnSpPr>
            <a:stCxn id="430" idx="7"/>
            <a:endCxn id="459" idx="1"/>
          </p:cNvCxnSpPr>
          <p:nvPr/>
        </p:nvCxnSpPr>
        <p:spPr>
          <a:xfrm rot="16200000" flipH="1">
            <a:off x="25624972" y="27634258"/>
            <a:ext cx="678879" cy="1660380"/>
          </a:xfrm>
          <a:prstGeom prst="curvedConnector4">
            <a:avLst>
              <a:gd name="adj1" fmla="val -33673"/>
              <a:gd name="adj2" fmla="val 6734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Oval 468"/>
          <p:cNvSpPr/>
          <p:nvPr/>
        </p:nvSpPr>
        <p:spPr>
          <a:xfrm>
            <a:off x="31226919" y="19675157"/>
            <a:ext cx="5303520" cy="20116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Reduce load by switching off appliances and/or users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(generator capacity is exceeded!)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71" name="Curved Connector 470"/>
          <p:cNvCxnSpPr>
            <a:stCxn id="373" idx="7"/>
            <a:endCxn id="374" idx="2"/>
          </p:cNvCxnSpPr>
          <p:nvPr/>
        </p:nvCxnSpPr>
        <p:spPr>
          <a:xfrm rot="5400000" flipH="1" flipV="1">
            <a:off x="29612233" y="23190936"/>
            <a:ext cx="771824" cy="476347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urved Connector 472"/>
          <p:cNvCxnSpPr/>
          <p:nvPr/>
        </p:nvCxnSpPr>
        <p:spPr>
          <a:xfrm rot="5400000" flipH="1" flipV="1">
            <a:off x="32049878" y="21717317"/>
            <a:ext cx="731520" cy="3657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Oval 474"/>
          <p:cNvSpPr/>
          <p:nvPr/>
        </p:nvSpPr>
        <p:spPr>
          <a:xfrm>
            <a:off x="31028799" y="24887237"/>
            <a:ext cx="4846320" cy="11887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 belt slipping when MHP is on?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76" name="Oval 475"/>
          <p:cNvSpPr/>
          <p:nvPr/>
        </p:nvSpPr>
        <p:spPr>
          <a:xfrm>
            <a:off x="38237319" y="19934237"/>
            <a:ext cx="3962400" cy="9144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Replace bearing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77" name="Oval 476"/>
          <p:cNvSpPr/>
          <p:nvPr/>
        </p:nvSpPr>
        <p:spPr>
          <a:xfrm>
            <a:off x="36271359" y="23515637"/>
            <a:ext cx="4023360" cy="13716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Adjust grease to normal use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78" name="Oval 477"/>
          <p:cNvSpPr/>
          <p:nvPr/>
        </p:nvSpPr>
        <p:spPr>
          <a:xfrm>
            <a:off x="30876399" y="26639837"/>
            <a:ext cx="3931920" cy="10972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Adjust belt tension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79" name="Curved Connector 478"/>
          <p:cNvCxnSpPr>
            <a:stCxn id="424" idx="0"/>
            <a:endCxn id="476" idx="3"/>
          </p:cNvCxnSpPr>
          <p:nvPr/>
        </p:nvCxnSpPr>
        <p:spPr>
          <a:xfrm rot="5400000" flipH="1" flipV="1">
            <a:off x="38079504" y="20537262"/>
            <a:ext cx="560631" cy="9155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Curved Connector 482"/>
          <p:cNvCxnSpPr>
            <a:stCxn id="374" idx="7"/>
            <a:endCxn id="424" idx="2"/>
          </p:cNvCxnSpPr>
          <p:nvPr/>
        </p:nvCxnSpPr>
        <p:spPr>
          <a:xfrm rot="5400000" flipH="1" flipV="1">
            <a:off x="34790135" y="21713422"/>
            <a:ext cx="441008" cy="1119359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urved Connector 485"/>
          <p:cNvCxnSpPr>
            <a:stCxn id="424" idx="3"/>
            <a:endCxn id="475" idx="0"/>
          </p:cNvCxnSpPr>
          <p:nvPr/>
        </p:nvCxnSpPr>
        <p:spPr>
          <a:xfrm rot="5400000">
            <a:off x="33710088" y="22344061"/>
            <a:ext cx="2285048" cy="280130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Curved Connector 488"/>
          <p:cNvCxnSpPr>
            <a:stCxn id="424" idx="4"/>
            <a:endCxn id="477" idx="0"/>
          </p:cNvCxnSpPr>
          <p:nvPr/>
        </p:nvCxnSpPr>
        <p:spPr>
          <a:xfrm rot="16200000" flipH="1">
            <a:off x="37749639" y="22982237"/>
            <a:ext cx="685800" cy="3810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Curved Connector 490"/>
          <p:cNvCxnSpPr>
            <a:stCxn id="475" idx="4"/>
            <a:endCxn id="478" idx="0"/>
          </p:cNvCxnSpPr>
          <p:nvPr/>
        </p:nvCxnSpPr>
        <p:spPr>
          <a:xfrm rot="5400000">
            <a:off x="32865219" y="26053097"/>
            <a:ext cx="563880" cy="6096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" name="TextBox 491"/>
          <p:cNvSpPr txBox="1"/>
          <p:nvPr/>
        </p:nvSpPr>
        <p:spPr>
          <a:xfrm>
            <a:off x="28918974" y="168100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493" name="TextBox 492"/>
          <p:cNvSpPr txBox="1"/>
          <p:nvPr/>
        </p:nvSpPr>
        <p:spPr>
          <a:xfrm>
            <a:off x="33109974" y="171910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494" name="TextBox 493"/>
          <p:cNvSpPr txBox="1"/>
          <p:nvPr/>
        </p:nvSpPr>
        <p:spPr>
          <a:xfrm>
            <a:off x="30757377" y="165052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498" name="TextBox 497"/>
          <p:cNvSpPr txBox="1"/>
          <p:nvPr/>
        </p:nvSpPr>
        <p:spPr>
          <a:xfrm>
            <a:off x="28471377" y="19882862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500" name="TextBox 499"/>
          <p:cNvSpPr txBox="1"/>
          <p:nvPr/>
        </p:nvSpPr>
        <p:spPr>
          <a:xfrm>
            <a:off x="26654919" y="217630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02" name="TextBox 501"/>
          <p:cNvSpPr txBox="1"/>
          <p:nvPr/>
        </p:nvSpPr>
        <p:spPr>
          <a:xfrm>
            <a:off x="26426319" y="228298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506" name="TextBox 505"/>
          <p:cNvSpPr txBox="1"/>
          <p:nvPr/>
        </p:nvSpPr>
        <p:spPr>
          <a:xfrm>
            <a:off x="23759319" y="23616662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07" name="TextBox 506"/>
          <p:cNvSpPr txBox="1"/>
          <p:nvPr/>
        </p:nvSpPr>
        <p:spPr>
          <a:xfrm>
            <a:off x="20384574" y="264112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11" name="TextBox 510"/>
          <p:cNvSpPr txBox="1"/>
          <p:nvPr/>
        </p:nvSpPr>
        <p:spPr>
          <a:xfrm>
            <a:off x="23073519" y="261826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512" name="TextBox 511"/>
          <p:cNvSpPr txBox="1"/>
          <p:nvPr/>
        </p:nvSpPr>
        <p:spPr>
          <a:xfrm>
            <a:off x="26328174" y="25299769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13" name="TextBox 512"/>
          <p:cNvSpPr txBox="1"/>
          <p:nvPr/>
        </p:nvSpPr>
        <p:spPr>
          <a:xfrm>
            <a:off x="28547577" y="227536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514" name="TextBox 513"/>
          <p:cNvSpPr txBox="1"/>
          <p:nvPr/>
        </p:nvSpPr>
        <p:spPr>
          <a:xfrm>
            <a:off x="31531719" y="21610637"/>
            <a:ext cx="852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15" name="TextBox 514"/>
          <p:cNvSpPr txBox="1"/>
          <p:nvPr/>
        </p:nvSpPr>
        <p:spPr>
          <a:xfrm>
            <a:off x="34732119" y="221440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516" name="TextBox 515"/>
          <p:cNvSpPr txBox="1"/>
          <p:nvPr/>
        </p:nvSpPr>
        <p:spPr>
          <a:xfrm>
            <a:off x="38770719" y="20924837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Defective bearing</a:t>
            </a:r>
          </a:p>
        </p:txBody>
      </p:sp>
      <p:sp>
        <p:nvSpPr>
          <p:cNvPr id="519" name="TextBox 518"/>
          <p:cNvSpPr txBox="1"/>
          <p:nvPr/>
        </p:nvSpPr>
        <p:spPr>
          <a:xfrm>
            <a:off x="38846919" y="22807751"/>
            <a:ext cx="1650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Too much/ </a:t>
            </a:r>
          </a:p>
          <a:p>
            <a:r>
              <a:rPr lang="en-US" sz="1800" dirty="0" smtClean="0"/>
              <a:t>too little grease</a:t>
            </a:r>
            <a:endParaRPr lang="en-US" sz="1800" dirty="0"/>
          </a:p>
        </p:txBody>
      </p:sp>
      <p:sp>
        <p:nvSpPr>
          <p:cNvPr id="521" name="TextBox 520"/>
          <p:cNvSpPr txBox="1"/>
          <p:nvPr/>
        </p:nvSpPr>
        <p:spPr>
          <a:xfrm>
            <a:off x="34153344" y="23972837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Normal</a:t>
            </a:r>
            <a:endParaRPr lang="en-US" sz="1800" dirty="0"/>
          </a:p>
        </p:txBody>
      </p:sp>
      <p:sp>
        <p:nvSpPr>
          <p:cNvPr id="522" name="TextBox 521"/>
          <p:cNvSpPr txBox="1"/>
          <p:nvPr/>
        </p:nvSpPr>
        <p:spPr>
          <a:xfrm>
            <a:off x="31988919" y="260302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523" name="Oval 522"/>
          <p:cNvSpPr/>
          <p:nvPr/>
        </p:nvSpPr>
        <p:spPr>
          <a:xfrm>
            <a:off x="31912719" y="12542837"/>
            <a:ext cx="5852160" cy="21031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Is problem solved after checking and fixing electricity in affected house?</a:t>
            </a:r>
          </a:p>
        </p:txBody>
      </p:sp>
      <p:sp>
        <p:nvSpPr>
          <p:cNvPr id="576" name="TextBox 575"/>
          <p:cNvSpPr txBox="1"/>
          <p:nvPr/>
        </p:nvSpPr>
        <p:spPr>
          <a:xfrm>
            <a:off x="13396119" y="15401706"/>
            <a:ext cx="12649200" cy="707886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40000"/>
                  <a:lumOff val="60000"/>
                </a:schemeClr>
              </a:gs>
              <a:gs pos="40000">
                <a:schemeClr val="tx2"/>
              </a:gs>
              <a:gs pos="5000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TROUBLESHOOTING GUIDE FOR MICROHYDRO PROBLEMS</a:t>
            </a:r>
          </a:p>
        </p:txBody>
      </p:sp>
      <p:pic>
        <p:nvPicPr>
          <p:cNvPr id="577" name="Picture 17" descr="http://www.ted-biogas.org/assets/images/logos/gizlogo-standard-rgb-7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12485" y="15984447"/>
            <a:ext cx="1737360" cy="1737360"/>
          </a:xfrm>
          <a:prstGeom prst="rect">
            <a:avLst/>
          </a:prstGeom>
          <a:noFill/>
        </p:spPr>
      </p:pic>
      <p:sp>
        <p:nvSpPr>
          <p:cNvPr id="380" name="TextBox 379"/>
          <p:cNvSpPr txBox="1"/>
          <p:nvPr/>
        </p:nvSpPr>
        <p:spPr>
          <a:xfrm>
            <a:off x="12634119" y="7285037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389" name="TextBox 388"/>
          <p:cNvSpPr txBox="1"/>
          <p:nvPr/>
        </p:nvSpPr>
        <p:spPr>
          <a:xfrm>
            <a:off x="18653919" y="5532437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427" name="TextBox 426"/>
          <p:cNvSpPr txBox="1"/>
          <p:nvPr/>
        </p:nvSpPr>
        <p:spPr>
          <a:xfrm>
            <a:off x="25283319" y="27198062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474" name="TextBox 473"/>
          <p:cNvSpPr txBox="1"/>
          <p:nvPr/>
        </p:nvSpPr>
        <p:spPr>
          <a:xfrm>
            <a:off x="30625983" y="5303837"/>
            <a:ext cx="753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pic>
        <p:nvPicPr>
          <p:cNvPr id="481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15" t="18420" r="57825" b="65041"/>
          <a:stretch>
            <a:fillRect/>
          </a:stretch>
        </p:blipFill>
        <p:spPr bwMode="auto">
          <a:xfrm>
            <a:off x="13472319" y="18314912"/>
            <a:ext cx="2667000" cy="16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2" name="Picture 6" descr="http://opensourceecology.org/gvcs-icons/electric-motor-generator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35319" y="16048037"/>
            <a:ext cx="3810000" cy="3810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grpSp>
        <p:nvGrpSpPr>
          <p:cNvPr id="13" name="Group 335"/>
          <p:cNvGrpSpPr/>
          <p:nvPr/>
        </p:nvGrpSpPr>
        <p:grpSpPr>
          <a:xfrm>
            <a:off x="746919" y="26487437"/>
            <a:ext cx="2819400" cy="2154198"/>
            <a:chOff x="3794919" y="26944637"/>
            <a:chExt cx="2819400" cy="2154198"/>
          </a:xfrm>
        </p:grpSpPr>
        <p:sp>
          <p:nvSpPr>
            <p:cNvPr id="725" name="TextBox 724"/>
            <p:cNvSpPr txBox="1"/>
            <p:nvPr/>
          </p:nvSpPr>
          <p:spPr>
            <a:xfrm>
              <a:off x="3794919" y="28544837"/>
              <a:ext cx="28194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smtClean="0"/>
                <a:t>Civil Work Check</a:t>
              </a:r>
              <a:endParaRPr lang="en-US" sz="3000" b="1" dirty="0"/>
            </a:p>
          </p:txBody>
        </p:sp>
        <p:pic>
          <p:nvPicPr>
            <p:cNvPr id="333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4175919" y="26944637"/>
              <a:ext cx="1676400" cy="1692519"/>
            </a:xfrm>
            <a:prstGeom prst="rect">
              <a:avLst/>
            </a:prstGeom>
            <a:noFill/>
          </p:spPr>
        </p:pic>
      </p:grpSp>
      <p:grpSp>
        <p:nvGrpSpPr>
          <p:cNvPr id="14" name="Group 702"/>
          <p:cNvGrpSpPr/>
          <p:nvPr/>
        </p:nvGrpSpPr>
        <p:grpSpPr>
          <a:xfrm>
            <a:off x="1966119" y="3566477"/>
            <a:ext cx="2895600" cy="2228661"/>
            <a:chOff x="1051719" y="1874837"/>
            <a:chExt cx="3088640" cy="2316626"/>
          </a:xfrm>
        </p:grpSpPr>
        <p:sp>
          <p:nvSpPr>
            <p:cNvPr id="732" name="TextBox 731"/>
            <p:cNvSpPr txBox="1"/>
            <p:nvPr/>
          </p:nvSpPr>
          <p:spPr>
            <a:xfrm>
              <a:off x="1051719" y="3615599"/>
              <a:ext cx="3088640" cy="575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smtClean="0"/>
                <a:t>Civil Work Check</a:t>
              </a:r>
              <a:endParaRPr lang="en-US" sz="3000" b="1" dirty="0"/>
            </a:p>
          </p:txBody>
        </p:sp>
        <p:pic>
          <p:nvPicPr>
            <p:cNvPr id="337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1356519" y="1874837"/>
              <a:ext cx="1676400" cy="1752600"/>
            </a:xfrm>
            <a:prstGeom prst="rect">
              <a:avLst/>
            </a:prstGeom>
            <a:noFill/>
          </p:spPr>
        </p:pic>
      </p:grpSp>
      <p:grpSp>
        <p:nvGrpSpPr>
          <p:cNvPr id="15" name="Group 366"/>
          <p:cNvGrpSpPr/>
          <p:nvPr/>
        </p:nvGrpSpPr>
        <p:grpSpPr>
          <a:xfrm>
            <a:off x="13472319" y="10561637"/>
            <a:ext cx="4800600" cy="4495800"/>
            <a:chOff x="13472319" y="11095037"/>
            <a:chExt cx="4800600" cy="4495800"/>
          </a:xfrm>
        </p:grpSpPr>
        <p:grpSp>
          <p:nvGrpSpPr>
            <p:cNvPr id="16" name="Group 360"/>
            <p:cNvGrpSpPr/>
            <p:nvPr/>
          </p:nvGrpSpPr>
          <p:grpSpPr>
            <a:xfrm>
              <a:off x="13472319" y="11095037"/>
              <a:ext cx="4800600" cy="4495800"/>
              <a:chOff x="13472319" y="11095037"/>
              <a:chExt cx="4800600" cy="4495800"/>
            </a:xfrm>
          </p:grpSpPr>
          <p:grpSp>
            <p:nvGrpSpPr>
              <p:cNvPr id="17" name="Group 340"/>
              <p:cNvGrpSpPr/>
              <p:nvPr/>
            </p:nvGrpSpPr>
            <p:grpSpPr>
              <a:xfrm>
                <a:off x="13472319" y="11095037"/>
                <a:ext cx="4800600" cy="4495800"/>
                <a:chOff x="13929519" y="11171237"/>
                <a:chExt cx="4800600" cy="4495800"/>
              </a:xfrm>
            </p:grpSpPr>
            <p:grpSp>
              <p:nvGrpSpPr>
                <p:cNvPr id="18" name="Group 329"/>
                <p:cNvGrpSpPr/>
                <p:nvPr/>
              </p:nvGrpSpPr>
              <p:grpSpPr>
                <a:xfrm>
                  <a:off x="13929519" y="11171237"/>
                  <a:ext cx="4800600" cy="4495800"/>
                  <a:chOff x="14920119" y="9694481"/>
                  <a:chExt cx="6019800" cy="7103364"/>
                </a:xfrm>
              </p:grpSpPr>
              <p:sp>
                <p:nvSpPr>
                  <p:cNvPr id="352" name="Rectangle 351"/>
                  <p:cNvSpPr/>
                  <p:nvPr/>
                </p:nvSpPr>
                <p:spPr>
                  <a:xfrm>
                    <a:off x="14920119" y="9694481"/>
                    <a:ext cx="6019800" cy="71033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8" name="TextBox 357"/>
                  <p:cNvSpPr txBox="1"/>
                  <p:nvPr/>
                </p:nvSpPr>
                <p:spPr>
                  <a:xfrm>
                    <a:off x="16191149" y="12368317"/>
                    <a:ext cx="926675" cy="17808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600" b="1" smtClean="0"/>
                      <a:t>?</a:t>
                    </a:r>
                    <a:endParaRPr lang="en-US" sz="6600" b="1"/>
                  </a:p>
                </p:txBody>
              </p:sp>
            </p:grpSp>
            <p:sp>
              <p:nvSpPr>
                <p:cNvPr id="351" name="TextBox 350"/>
                <p:cNvSpPr txBox="1"/>
                <p:nvPr/>
              </p:nvSpPr>
              <p:spPr>
                <a:xfrm>
                  <a:off x="14005719" y="11780837"/>
                  <a:ext cx="3591176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000" b="1" dirty="0" smtClean="0"/>
                    <a:t>No Bright Light?</a:t>
                  </a:r>
                  <a:endParaRPr lang="en-US" sz="4000" b="1" dirty="0"/>
                </a:p>
              </p:txBody>
            </p:sp>
          </p:grpSp>
          <p:pic>
            <p:nvPicPr>
              <p:cNvPr id="348" name="Picture 4" descr="http://www.psdgraphics.com/wp-content/uploads/2010/07/lightbulb.jpg"/>
              <p:cNvPicPr>
                <a:picLocks noChangeAspect="1" noChangeArrowheads="1"/>
              </p:cNvPicPr>
              <p:nvPr/>
            </p:nvPicPr>
            <p:blipFill>
              <a:blip r:embed="rId1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/>
              </a:blip>
              <a:srcRect t="2942"/>
              <a:stretch>
                <a:fillRect/>
              </a:stretch>
            </p:blipFill>
            <p:spPr bwMode="auto">
              <a:xfrm flipV="1">
                <a:off x="15224919" y="12466637"/>
                <a:ext cx="1752600" cy="1226820"/>
              </a:xfrm>
              <a:prstGeom prst="rect">
                <a:avLst/>
              </a:prstGeom>
              <a:noFill/>
            </p:spPr>
          </p:pic>
        </p:grpSp>
        <p:pic>
          <p:nvPicPr>
            <p:cNvPr id="365" name="Picture 15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507" t="41832" r="43700" b="48000"/>
            <a:stretch>
              <a:fillRect/>
            </a:stretch>
          </p:blipFill>
          <p:spPr bwMode="auto">
            <a:xfrm>
              <a:off x="13714338" y="13457237"/>
              <a:ext cx="2729781" cy="1972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grpSp>
        <p:nvGrpSpPr>
          <p:cNvPr id="19" name="Group 629"/>
          <p:cNvGrpSpPr/>
          <p:nvPr/>
        </p:nvGrpSpPr>
        <p:grpSpPr>
          <a:xfrm>
            <a:off x="21930519" y="6838017"/>
            <a:ext cx="3442683" cy="3027643"/>
            <a:chOff x="22159119" y="6523037"/>
            <a:chExt cx="3442683" cy="3027643"/>
          </a:xfrm>
        </p:grpSpPr>
        <p:grpSp>
          <p:nvGrpSpPr>
            <p:cNvPr id="20" name="Group 528"/>
            <p:cNvGrpSpPr/>
            <p:nvPr/>
          </p:nvGrpSpPr>
          <p:grpSpPr>
            <a:xfrm>
              <a:off x="22159119" y="6599241"/>
              <a:ext cx="3442683" cy="2951439"/>
              <a:chOff x="25945778" y="14557846"/>
              <a:chExt cx="2604607" cy="3465911"/>
            </a:xfrm>
          </p:grpSpPr>
          <p:grpSp>
            <p:nvGrpSpPr>
              <p:cNvPr id="21" name="Group 262"/>
              <p:cNvGrpSpPr/>
              <p:nvPr/>
            </p:nvGrpSpPr>
            <p:grpSpPr>
              <a:xfrm>
                <a:off x="25945778" y="14557846"/>
                <a:ext cx="2604607" cy="2673185"/>
                <a:chOff x="1127919" y="3856037"/>
                <a:chExt cx="12953998" cy="10058400"/>
              </a:xfrm>
            </p:grpSpPr>
            <p:cxnSp>
              <p:nvCxnSpPr>
                <p:cNvPr id="264" name="Straight Connector 263"/>
                <p:cNvCxnSpPr/>
                <p:nvPr/>
              </p:nvCxnSpPr>
              <p:spPr>
                <a:xfrm>
                  <a:off x="6614319" y="4084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>
                  <a:off x="3794919" y="4999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>
                  <a:off x="10500519" y="6827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/>
                <p:cNvCxnSpPr/>
                <p:nvPr/>
              </p:nvCxnSpPr>
              <p:spPr>
                <a:xfrm>
                  <a:off x="7604919" y="7970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68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2575719" y="59134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69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5166519" y="47704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8976519" y="7589837"/>
                  <a:ext cx="2133598" cy="2133599"/>
                </a:xfrm>
                <a:prstGeom prst="rect">
                  <a:avLst/>
                </a:prstGeom>
                <a:noFill/>
              </p:spPr>
            </p:pic>
            <p:pic>
              <p:nvPicPr>
                <p:cNvPr id="271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6309519" y="8809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2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7985919" y="3856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11948319" y="6523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cxnSp>
              <p:nvCxnSpPr>
                <p:cNvPr id="274" name="Straight Connector 273"/>
                <p:cNvCxnSpPr/>
                <p:nvPr/>
              </p:nvCxnSpPr>
              <p:spPr>
                <a:xfrm flipV="1">
                  <a:off x="4937919" y="9418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/>
                <p:cNvCxnSpPr/>
                <p:nvPr/>
              </p:nvCxnSpPr>
              <p:spPr>
                <a:xfrm flipV="1">
                  <a:off x="7604919" y="81232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 flipV="1">
                  <a:off x="10500519" y="7056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 flipV="1">
                  <a:off x="6614319" y="4389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 flipV="1">
                  <a:off x="3794919" y="5227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 flipV="1">
                  <a:off x="1204119" y="64468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4937919" y="9418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1204119" y="62944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 flipV="1">
                  <a:off x="4937919" y="8199437"/>
                  <a:ext cx="2667000" cy="1371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 flipV="1">
                  <a:off x="7681112" y="7132637"/>
                  <a:ext cx="2819400" cy="10668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 flipV="1">
                  <a:off x="3794919" y="4465637"/>
                  <a:ext cx="2743200" cy="838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Connector 284"/>
                <p:cNvCxnSpPr/>
                <p:nvPr/>
              </p:nvCxnSpPr>
              <p:spPr>
                <a:xfrm flipV="1">
                  <a:off x="1127919" y="5303837"/>
                  <a:ext cx="27432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/>
                <p:cNvCxnSpPr/>
                <p:nvPr/>
              </p:nvCxnSpPr>
              <p:spPr>
                <a:xfrm flipV="1">
                  <a:off x="1585119" y="9494837"/>
                  <a:ext cx="3276600" cy="1143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/>
                <p:cNvCxnSpPr/>
                <p:nvPr/>
              </p:nvCxnSpPr>
              <p:spPr>
                <a:xfrm>
                  <a:off x="1204119" y="6523037"/>
                  <a:ext cx="228600" cy="4114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/>
              </p:nvCxnSpPr>
              <p:spPr>
                <a:xfrm>
                  <a:off x="1508919" y="10333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/>
                <p:cNvCxnSpPr/>
                <p:nvPr/>
              </p:nvCxnSpPr>
              <p:spPr>
                <a:xfrm>
                  <a:off x="1585119" y="10561637"/>
                  <a:ext cx="1295400" cy="3352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7" name="TextBox 306"/>
              <p:cNvSpPr txBox="1"/>
              <p:nvPr/>
            </p:nvSpPr>
            <p:spPr>
              <a:xfrm>
                <a:off x="26579929" y="17409333"/>
                <a:ext cx="1661208" cy="6144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All customers</a:t>
                </a:r>
                <a:endParaRPr lang="en-US" sz="2800" b="1" dirty="0"/>
              </a:p>
            </p:txBody>
          </p:sp>
        </p:grpSp>
        <p:pic>
          <p:nvPicPr>
            <p:cNvPr id="369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540119" y="8047037"/>
              <a:ext cx="533400" cy="533400"/>
            </a:xfrm>
            <a:prstGeom prst="rect">
              <a:avLst/>
            </a:prstGeom>
            <a:noFill/>
          </p:spPr>
        </p:pic>
        <p:pic>
          <p:nvPicPr>
            <p:cNvPr id="37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235319" y="6523037"/>
              <a:ext cx="533400" cy="533400"/>
            </a:xfrm>
            <a:prstGeom prst="rect">
              <a:avLst/>
            </a:prstGeom>
            <a:noFill/>
          </p:spPr>
        </p:pic>
      </p:grpSp>
      <p:grpSp>
        <p:nvGrpSpPr>
          <p:cNvPr id="22" name="Group 631"/>
          <p:cNvGrpSpPr/>
          <p:nvPr/>
        </p:nvGrpSpPr>
        <p:grpSpPr>
          <a:xfrm>
            <a:off x="27188322" y="8428037"/>
            <a:ext cx="3293547" cy="3190221"/>
            <a:chOff x="27569318" y="8656637"/>
            <a:chExt cx="3293547" cy="3190221"/>
          </a:xfrm>
        </p:grpSpPr>
        <p:grpSp>
          <p:nvGrpSpPr>
            <p:cNvPr id="23" name="Group 527"/>
            <p:cNvGrpSpPr/>
            <p:nvPr/>
          </p:nvGrpSpPr>
          <p:grpSpPr>
            <a:xfrm>
              <a:off x="27569318" y="8921508"/>
              <a:ext cx="3293547" cy="2925350"/>
              <a:chOff x="23175798" y="14559761"/>
              <a:chExt cx="2604608" cy="3435275"/>
            </a:xfrm>
          </p:grpSpPr>
          <p:grpSp>
            <p:nvGrpSpPr>
              <p:cNvPr id="24" name="Group 234"/>
              <p:cNvGrpSpPr/>
              <p:nvPr/>
            </p:nvGrpSpPr>
            <p:grpSpPr>
              <a:xfrm>
                <a:off x="23175798" y="14559761"/>
                <a:ext cx="2604608" cy="2712497"/>
                <a:chOff x="1127919" y="3856037"/>
                <a:chExt cx="12953998" cy="10058400"/>
              </a:xfrm>
            </p:grpSpPr>
            <p:cxnSp>
              <p:nvCxnSpPr>
                <p:cNvPr id="236" name="Straight Connector 235"/>
                <p:cNvCxnSpPr/>
                <p:nvPr/>
              </p:nvCxnSpPr>
              <p:spPr>
                <a:xfrm>
                  <a:off x="6614319" y="4084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/>
              </p:nvCxnSpPr>
              <p:spPr>
                <a:xfrm>
                  <a:off x="3794919" y="4999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>
                  <a:off x="10500519" y="6827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/>
              </p:nvCxnSpPr>
              <p:spPr>
                <a:xfrm>
                  <a:off x="7604919" y="7970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4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2575719" y="59134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1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5166519" y="47704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2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8976519" y="7589837"/>
                  <a:ext cx="2133598" cy="2133599"/>
                </a:xfrm>
                <a:prstGeom prst="rect">
                  <a:avLst/>
                </a:prstGeom>
                <a:noFill/>
              </p:spPr>
            </p:pic>
            <p:pic>
              <p:nvPicPr>
                <p:cNvPr id="24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6309519" y="8809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44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7985919" y="38560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5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11948319" y="6523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cxnSp>
              <p:nvCxnSpPr>
                <p:cNvPr id="246" name="Straight Connector 245"/>
                <p:cNvCxnSpPr/>
                <p:nvPr/>
              </p:nvCxnSpPr>
              <p:spPr>
                <a:xfrm flipV="1">
                  <a:off x="4937919" y="9418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 flipV="1">
                  <a:off x="7604919" y="81232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 flipV="1">
                  <a:off x="10500519" y="7056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 flipV="1">
                  <a:off x="6614319" y="4389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 flipV="1">
                  <a:off x="3794919" y="5227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/>
                <p:nvPr/>
              </p:nvCxnSpPr>
              <p:spPr>
                <a:xfrm flipV="1">
                  <a:off x="1204119" y="64468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>
                <a:xfrm>
                  <a:off x="4937919" y="9418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/>
                <p:cNvCxnSpPr/>
                <p:nvPr/>
              </p:nvCxnSpPr>
              <p:spPr>
                <a:xfrm>
                  <a:off x="1204119" y="62944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/>
                <p:cNvCxnSpPr/>
                <p:nvPr/>
              </p:nvCxnSpPr>
              <p:spPr>
                <a:xfrm flipV="1">
                  <a:off x="4937919" y="8199437"/>
                  <a:ext cx="2667000" cy="1371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/>
                <p:cNvCxnSpPr/>
                <p:nvPr/>
              </p:nvCxnSpPr>
              <p:spPr>
                <a:xfrm flipV="1">
                  <a:off x="7681119" y="7132637"/>
                  <a:ext cx="2819400" cy="1066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 flipV="1">
                  <a:off x="3794919" y="4465637"/>
                  <a:ext cx="2743200" cy="838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/>
                <p:nvPr/>
              </p:nvCxnSpPr>
              <p:spPr>
                <a:xfrm flipV="1">
                  <a:off x="1127919" y="5303837"/>
                  <a:ext cx="27432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/>
              </p:nvCxnSpPr>
              <p:spPr>
                <a:xfrm flipV="1">
                  <a:off x="1727319" y="9461231"/>
                  <a:ext cx="3236821" cy="99544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1204119" y="6523037"/>
                  <a:ext cx="228600" cy="4114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>
                  <a:off x="1508919" y="10333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1585119" y="10561637"/>
                  <a:ext cx="1295400" cy="3352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6" name="TextBox 305"/>
              <p:cNvSpPr txBox="1"/>
              <p:nvPr/>
            </p:nvSpPr>
            <p:spPr>
              <a:xfrm>
                <a:off x="23272516" y="17380612"/>
                <a:ext cx="2085045" cy="6144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Some customers</a:t>
                </a:r>
                <a:endParaRPr lang="en-US" sz="2800" b="1" dirty="0"/>
              </a:p>
            </p:txBody>
          </p:sp>
        </p:grpSp>
        <p:pic>
          <p:nvPicPr>
            <p:cNvPr id="378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7569319" y="8656637"/>
              <a:ext cx="609600" cy="609600"/>
            </a:xfrm>
            <a:prstGeom prst="rect">
              <a:avLst/>
            </a:prstGeom>
            <a:noFill/>
          </p:spPr>
        </p:pic>
        <p:pic>
          <p:nvPicPr>
            <p:cNvPr id="38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8026515" y="10409237"/>
              <a:ext cx="457200" cy="457200"/>
            </a:xfrm>
            <a:prstGeom prst="rect">
              <a:avLst/>
            </a:prstGeom>
            <a:noFill/>
          </p:spPr>
        </p:pic>
      </p:grpSp>
      <p:grpSp>
        <p:nvGrpSpPr>
          <p:cNvPr id="25" name="Group 633"/>
          <p:cNvGrpSpPr/>
          <p:nvPr/>
        </p:nvGrpSpPr>
        <p:grpSpPr>
          <a:xfrm>
            <a:off x="27950319" y="12695237"/>
            <a:ext cx="3124200" cy="3276600"/>
            <a:chOff x="28035585" y="12695237"/>
            <a:chExt cx="3124200" cy="3276600"/>
          </a:xfrm>
        </p:grpSpPr>
        <p:grpSp>
          <p:nvGrpSpPr>
            <p:cNvPr id="26" name="Group 581"/>
            <p:cNvGrpSpPr/>
            <p:nvPr/>
          </p:nvGrpSpPr>
          <p:grpSpPr>
            <a:xfrm>
              <a:off x="28102719" y="12923837"/>
              <a:ext cx="3057066" cy="3048000"/>
              <a:chOff x="28102719" y="13838237"/>
              <a:chExt cx="3057066" cy="3048000"/>
            </a:xfrm>
          </p:grpSpPr>
          <p:cxnSp>
            <p:nvCxnSpPr>
              <p:cNvPr id="212" name="Straight Connector 211"/>
              <p:cNvCxnSpPr/>
              <p:nvPr/>
            </p:nvCxnSpPr>
            <p:spPr>
              <a:xfrm>
                <a:off x="29380420" y="13910266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28723824" y="14098950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30285459" y="14476318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29611116" y="1471217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-40000"/>
              </a:blip>
              <a:srcRect/>
              <a:stretch>
                <a:fillRect/>
              </a:stretch>
            </p:blipFill>
            <p:spPr bwMode="auto">
              <a:xfrm>
                <a:off x="29930542" y="14633555"/>
                <a:ext cx="496883" cy="440263"/>
              </a:xfrm>
              <a:prstGeom prst="rect">
                <a:avLst/>
              </a:prstGeom>
              <a:solidFill>
                <a:schemeClr val="bg1"/>
              </a:solidFill>
            </p:spPr>
          </p:pic>
          <p:cxnSp>
            <p:nvCxnSpPr>
              <p:cNvPr id="199" name="Straight Connector 198"/>
              <p:cNvCxnSpPr/>
              <p:nvPr/>
            </p:nvCxnSpPr>
            <p:spPr>
              <a:xfrm flipV="1">
                <a:off x="28990011" y="15010923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 flipV="1">
                <a:off x="29611116" y="147436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 flipV="1">
                <a:off x="30285459" y="14523489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 flipV="1">
                <a:off x="29380420" y="1397316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 flipV="1">
                <a:off x="28723824" y="141461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flipV="1">
                <a:off x="28120465" y="14397700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28990011" y="1501092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28120465" y="1436625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 flipV="1">
                <a:off x="28990011" y="14759344"/>
                <a:ext cx="621105" cy="283026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V="1">
                <a:off x="29628862" y="14539213"/>
                <a:ext cx="656596" cy="220131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flipV="1">
                <a:off x="28723824" y="13988884"/>
                <a:ext cx="638851" cy="172960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 flipV="1">
                <a:off x="28102719" y="14161845"/>
                <a:ext cx="638851" cy="251579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 flipV="1">
                <a:off x="28209194" y="15026647"/>
                <a:ext cx="763072" cy="235855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28120465" y="14413424"/>
                <a:ext cx="53238" cy="849078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28191448" y="15199607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28209194" y="15246778"/>
                <a:ext cx="301679" cy="691842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extBox 304"/>
              <p:cNvSpPr txBox="1"/>
              <p:nvPr/>
            </p:nvSpPr>
            <p:spPr>
              <a:xfrm>
                <a:off x="28404225" y="16363017"/>
                <a:ext cx="2278637" cy="52322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One customer</a:t>
                </a:r>
                <a:endParaRPr lang="en-US" sz="2800" b="1" dirty="0"/>
              </a:p>
            </p:txBody>
          </p:sp>
          <p:pic>
            <p:nvPicPr>
              <p:cNvPr id="552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617319" y="14447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3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245719" y="14981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702919" y="13838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6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017119" y="14066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7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331319" y="143716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</p:grpSp>
        <p:pic>
          <p:nvPicPr>
            <p:cNvPr id="387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8035585" y="12695237"/>
              <a:ext cx="609600" cy="609600"/>
            </a:xfrm>
            <a:prstGeom prst="rect">
              <a:avLst/>
            </a:prstGeom>
            <a:noFill/>
          </p:spPr>
        </p:pic>
        <p:pic>
          <p:nvPicPr>
            <p:cNvPr id="39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8483719" y="14447837"/>
              <a:ext cx="457200" cy="457200"/>
            </a:xfrm>
            <a:prstGeom prst="rect">
              <a:avLst/>
            </a:prstGeom>
            <a:noFill/>
          </p:spPr>
        </p:pic>
      </p:grpSp>
      <p:pic>
        <p:nvPicPr>
          <p:cNvPr id="331" name="Picture 2" descr="C:\Robert Schultz GIZ\MHPP2\Pictures\Logos\Logo ESDM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9319" y="16249967"/>
            <a:ext cx="1097280" cy="104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767"/>
          <p:cNvGrpSpPr/>
          <p:nvPr/>
        </p:nvGrpSpPr>
        <p:grpSpPr>
          <a:xfrm>
            <a:off x="26555784" y="28011437"/>
            <a:ext cx="8633535" cy="2210940"/>
            <a:chOff x="27714976" y="27857897"/>
            <a:chExt cx="8633535" cy="2210940"/>
          </a:xfrm>
        </p:grpSpPr>
        <p:grpSp>
          <p:nvGrpSpPr>
            <p:cNvPr id="29" name="Group 460"/>
            <p:cNvGrpSpPr/>
            <p:nvPr/>
          </p:nvGrpSpPr>
          <p:grpSpPr>
            <a:xfrm>
              <a:off x="27714976" y="27857897"/>
              <a:ext cx="2124877" cy="2210940"/>
              <a:chOff x="34545982" y="21382037"/>
              <a:chExt cx="2124877" cy="2210940"/>
            </a:xfrm>
          </p:grpSpPr>
          <p:pic>
            <p:nvPicPr>
              <p:cNvPr id="459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34784800" y="21382037"/>
                <a:ext cx="1547048" cy="1584901"/>
              </a:xfrm>
              <a:prstGeom prst="rect">
                <a:avLst/>
              </a:prstGeom>
              <a:noFill/>
            </p:spPr>
          </p:pic>
          <p:sp>
            <p:nvSpPr>
              <p:cNvPr id="460" name="TextBox 459"/>
              <p:cNvSpPr txBox="1"/>
              <p:nvPr/>
            </p:nvSpPr>
            <p:spPr>
              <a:xfrm>
                <a:off x="34545982" y="23038979"/>
                <a:ext cx="212487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smtClean="0"/>
                  <a:t>Ask for Help</a:t>
                </a:r>
                <a:endParaRPr lang="en-US" sz="3000" b="1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29533144" y="28090375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smtClean="0"/>
                <a:t>Technician name: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smtClean="0"/>
                <a:t>Technician number: _________________________________________</a:t>
              </a:r>
              <a:endParaRPr lang="en-GB" sz="1800" b="1" dirty="0"/>
            </a:p>
          </p:txBody>
        </p:sp>
      </p:grpSp>
      <p:cxnSp>
        <p:nvCxnSpPr>
          <p:cNvPr id="350" name="Curved Connector 349"/>
          <p:cNvCxnSpPr>
            <a:stCxn id="370" idx="4"/>
            <a:endCxn id="421" idx="3"/>
          </p:cNvCxnSpPr>
          <p:nvPr/>
        </p:nvCxnSpPr>
        <p:spPr>
          <a:xfrm rot="16200000" flipH="1">
            <a:off x="37070705" y="17717570"/>
            <a:ext cx="103485" cy="3104257"/>
          </a:xfrm>
          <a:prstGeom prst="curvedConnector3">
            <a:avLst>
              <a:gd name="adj1" fmla="val 618524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Box 352"/>
          <p:cNvSpPr txBox="1"/>
          <p:nvPr/>
        </p:nvSpPr>
        <p:spPr>
          <a:xfrm>
            <a:off x="36941919" y="192484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356" name="TextBox 355"/>
          <p:cNvSpPr txBox="1"/>
          <p:nvPr/>
        </p:nvSpPr>
        <p:spPr>
          <a:xfrm>
            <a:off x="35798919" y="16072862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361" name="TextBox 360"/>
          <p:cNvSpPr txBox="1"/>
          <p:nvPr/>
        </p:nvSpPr>
        <p:spPr>
          <a:xfrm>
            <a:off x="36027519" y="8493819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Less than 220 V</a:t>
            </a:r>
            <a:endParaRPr lang="en-US" sz="3200" dirty="0"/>
          </a:p>
        </p:txBody>
      </p:sp>
      <p:grpSp>
        <p:nvGrpSpPr>
          <p:cNvPr id="30" name="Group 663"/>
          <p:cNvGrpSpPr/>
          <p:nvPr/>
        </p:nvGrpSpPr>
        <p:grpSpPr>
          <a:xfrm>
            <a:off x="34055216" y="5075237"/>
            <a:ext cx="8601703" cy="2210936"/>
            <a:chOff x="33963376" y="4922837"/>
            <a:chExt cx="8601703" cy="2210936"/>
          </a:xfrm>
        </p:grpSpPr>
        <p:grpSp>
          <p:nvGrpSpPr>
            <p:cNvPr id="31" name="Group 738"/>
            <p:cNvGrpSpPr/>
            <p:nvPr/>
          </p:nvGrpSpPr>
          <p:grpSpPr>
            <a:xfrm>
              <a:off x="33963376" y="4922837"/>
              <a:ext cx="2124877" cy="2210936"/>
              <a:chOff x="1554935" y="9418637"/>
              <a:chExt cx="2302543" cy="2338576"/>
            </a:xfrm>
            <a:solidFill>
              <a:srgbClr val="FFC000"/>
            </a:solidFill>
          </p:grpSpPr>
          <p:pic>
            <p:nvPicPr>
              <p:cNvPr id="740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1813719" y="9418637"/>
                <a:ext cx="1676400" cy="1676400"/>
              </a:xfrm>
              <a:prstGeom prst="rect">
                <a:avLst/>
              </a:prstGeom>
              <a:noFill/>
            </p:spPr>
          </p:pic>
          <p:sp>
            <p:nvSpPr>
              <p:cNvPr id="741" name="TextBox 740"/>
              <p:cNvSpPr txBox="1"/>
              <p:nvPr/>
            </p:nvSpPr>
            <p:spPr>
              <a:xfrm>
                <a:off x="1554935" y="11171232"/>
                <a:ext cx="2302543" cy="585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smtClean="0"/>
                  <a:t>Ask for Help</a:t>
                </a:r>
                <a:endParaRPr lang="en-US" sz="3000" b="1" dirty="0"/>
              </a:p>
            </p:txBody>
          </p:sp>
        </p:grpSp>
        <p:sp>
          <p:nvSpPr>
            <p:cNvPr id="367" name="TextBox 366"/>
            <p:cNvSpPr txBox="1"/>
            <p:nvPr/>
          </p:nvSpPr>
          <p:spPr>
            <a:xfrm>
              <a:off x="35749712" y="5151438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smtClean="0"/>
                <a:t>Technician name: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smtClean="0"/>
                <a:t>Technician number: _________________________________________</a:t>
              </a:r>
              <a:endParaRPr lang="en-GB" sz="1800" b="1" dirty="0"/>
            </a:p>
          </p:txBody>
        </p:sp>
      </p:grpSp>
      <p:cxnSp>
        <p:nvCxnSpPr>
          <p:cNvPr id="397" name="Curved Connector 396"/>
          <p:cNvCxnSpPr>
            <a:stCxn id="660" idx="0"/>
            <a:endCxn id="741" idx="2"/>
          </p:cNvCxnSpPr>
          <p:nvPr/>
        </p:nvCxnSpPr>
        <p:spPr>
          <a:xfrm rot="5400000" flipH="1" flipV="1">
            <a:off x="33500515" y="7618617"/>
            <a:ext cx="1949584" cy="128469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" name="TextBox 398"/>
          <p:cNvSpPr txBox="1"/>
          <p:nvPr/>
        </p:nvSpPr>
        <p:spPr>
          <a:xfrm>
            <a:off x="33436719" y="7742237"/>
            <a:ext cx="1135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220 V</a:t>
            </a:r>
            <a:endParaRPr lang="en-US" sz="3200" dirty="0"/>
          </a:p>
        </p:txBody>
      </p:sp>
      <p:sp>
        <p:nvSpPr>
          <p:cNvPr id="402" name="Oval 401"/>
          <p:cNvSpPr/>
          <p:nvPr/>
        </p:nvSpPr>
        <p:spPr>
          <a:xfrm>
            <a:off x="36560919" y="3322637"/>
            <a:ext cx="4480560" cy="16459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Check for broken cable and reconnect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2" name="TextBox 421"/>
          <p:cNvSpPr txBox="1"/>
          <p:nvPr/>
        </p:nvSpPr>
        <p:spPr>
          <a:xfrm>
            <a:off x="7220166" y="14742219"/>
            <a:ext cx="19538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More than</a:t>
            </a:r>
          </a:p>
          <a:p>
            <a:r>
              <a:rPr lang="en-US" sz="3200" dirty="0" smtClean="0"/>
              <a:t>52 Hz</a:t>
            </a:r>
            <a:endParaRPr lang="en-US" sz="3200" dirty="0"/>
          </a:p>
        </p:txBody>
      </p:sp>
      <p:sp>
        <p:nvSpPr>
          <p:cNvPr id="434" name="TextBox 433"/>
          <p:cNvSpPr txBox="1"/>
          <p:nvPr/>
        </p:nvSpPr>
        <p:spPr>
          <a:xfrm>
            <a:off x="11795919" y="220678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435" name="TextBox 434"/>
          <p:cNvSpPr txBox="1"/>
          <p:nvPr/>
        </p:nvSpPr>
        <p:spPr>
          <a:xfrm>
            <a:off x="5014119" y="20391437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No*</a:t>
            </a:r>
            <a:endParaRPr lang="en-US" sz="3200" dirty="0"/>
          </a:p>
        </p:txBody>
      </p:sp>
      <p:sp>
        <p:nvSpPr>
          <p:cNvPr id="440" name="Oval 439"/>
          <p:cNvSpPr/>
          <p:nvPr/>
        </p:nvSpPr>
        <p:spPr>
          <a:xfrm>
            <a:off x="746920" y="21763037"/>
            <a:ext cx="2743200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Clean trash rack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41" name="TextBox 440"/>
          <p:cNvSpPr txBox="1"/>
          <p:nvPr/>
        </p:nvSpPr>
        <p:spPr>
          <a:xfrm>
            <a:off x="1280319" y="207724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443" name="Curved Connector 442"/>
          <p:cNvCxnSpPr/>
          <p:nvPr/>
        </p:nvCxnSpPr>
        <p:spPr>
          <a:xfrm rot="5400000">
            <a:off x="2005414" y="20881451"/>
            <a:ext cx="1060319" cy="689891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urved Connector 452"/>
          <p:cNvCxnSpPr/>
          <p:nvPr/>
        </p:nvCxnSpPr>
        <p:spPr>
          <a:xfrm rot="16200000" flipH="1">
            <a:off x="5860969" y="23965998"/>
            <a:ext cx="1737360" cy="118872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TextBox 455"/>
          <p:cNvSpPr txBox="1"/>
          <p:nvPr/>
        </p:nvSpPr>
        <p:spPr>
          <a:xfrm>
            <a:off x="3185319" y="23591837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457" name="Oval 456"/>
          <p:cNvSpPr/>
          <p:nvPr/>
        </p:nvSpPr>
        <p:spPr>
          <a:xfrm>
            <a:off x="1061749" y="24658637"/>
            <a:ext cx="3571370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Clean </a:t>
            </a:r>
            <a:r>
              <a:rPr lang="en-US" sz="2400" b="1" dirty="0" err="1" smtClean="0">
                <a:solidFill>
                  <a:schemeClr val="tx1"/>
                </a:solidFill>
              </a:rPr>
              <a:t>forebay</a:t>
            </a:r>
            <a:r>
              <a:rPr lang="en-US" sz="2400" b="1" dirty="0" smtClean="0">
                <a:solidFill>
                  <a:schemeClr val="tx1"/>
                </a:solidFill>
              </a:rPr>
              <a:t> and channel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58" name="TextBox 457"/>
          <p:cNvSpPr txBox="1"/>
          <p:nvPr/>
        </p:nvSpPr>
        <p:spPr>
          <a:xfrm>
            <a:off x="6690519" y="238966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461" name="Curved Connector 460"/>
          <p:cNvCxnSpPr/>
          <p:nvPr/>
        </p:nvCxnSpPr>
        <p:spPr>
          <a:xfrm rot="5400000">
            <a:off x="3319654" y="23796313"/>
            <a:ext cx="1289341" cy="727989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6" name="TextBox 495"/>
          <p:cNvSpPr txBox="1"/>
          <p:nvPr/>
        </p:nvSpPr>
        <p:spPr>
          <a:xfrm>
            <a:off x="4175919" y="26563637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No*</a:t>
            </a:r>
            <a:endParaRPr lang="en-US" sz="3200" dirty="0"/>
          </a:p>
        </p:txBody>
      </p:sp>
      <p:sp>
        <p:nvSpPr>
          <p:cNvPr id="497" name="TextBox 496"/>
          <p:cNvSpPr txBox="1"/>
          <p:nvPr/>
        </p:nvSpPr>
        <p:spPr>
          <a:xfrm>
            <a:off x="6385719" y="27249437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No*</a:t>
            </a:r>
            <a:endParaRPr lang="en-US" sz="3200" dirty="0"/>
          </a:p>
        </p:txBody>
      </p:sp>
      <p:sp>
        <p:nvSpPr>
          <p:cNvPr id="517" name="Oval 516"/>
          <p:cNvSpPr/>
          <p:nvPr/>
        </p:nvSpPr>
        <p:spPr>
          <a:xfrm>
            <a:off x="8062119" y="27020837"/>
            <a:ext cx="4495800" cy="1524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Check for blockages and obstructions in the river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10086968" y="22677437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No*</a:t>
            </a:r>
            <a:endParaRPr lang="en-US" sz="3200" dirty="0"/>
          </a:p>
        </p:txBody>
      </p:sp>
      <p:sp>
        <p:nvSpPr>
          <p:cNvPr id="574" name="TextBox 573"/>
          <p:cNvSpPr txBox="1"/>
          <p:nvPr/>
        </p:nvSpPr>
        <p:spPr>
          <a:xfrm>
            <a:off x="6144777" y="17648237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580" name="TextBox 579"/>
          <p:cNvSpPr txBox="1"/>
          <p:nvPr/>
        </p:nvSpPr>
        <p:spPr>
          <a:xfrm>
            <a:off x="7376319" y="10662662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cxnSp>
        <p:nvCxnSpPr>
          <p:cNvPr id="590" name="Curved Connector 589"/>
          <p:cNvCxnSpPr>
            <a:endCxn id="499" idx="1"/>
          </p:cNvCxnSpPr>
          <p:nvPr/>
        </p:nvCxnSpPr>
        <p:spPr>
          <a:xfrm rot="16200000" flipH="1">
            <a:off x="2995016" y="16009739"/>
            <a:ext cx="7889670" cy="1413065"/>
          </a:xfrm>
          <a:prstGeom prst="curvedConnector3">
            <a:avLst>
              <a:gd name="adj1" fmla="val 46803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9" name="Group 703"/>
          <p:cNvGrpSpPr/>
          <p:nvPr/>
        </p:nvGrpSpPr>
        <p:grpSpPr>
          <a:xfrm>
            <a:off x="1273575" y="6502439"/>
            <a:ext cx="8584319" cy="2306598"/>
            <a:chOff x="1273575" y="5532437"/>
            <a:chExt cx="8584319" cy="2306598"/>
          </a:xfrm>
        </p:grpSpPr>
        <p:grpSp>
          <p:nvGrpSpPr>
            <p:cNvPr id="743" name="Group 577"/>
            <p:cNvGrpSpPr/>
            <p:nvPr/>
          </p:nvGrpSpPr>
          <p:grpSpPr>
            <a:xfrm>
              <a:off x="1273575" y="5532437"/>
              <a:ext cx="2124877" cy="2306598"/>
              <a:chOff x="1643766" y="9418637"/>
              <a:chExt cx="2124877" cy="2306598"/>
            </a:xfrm>
          </p:grpSpPr>
          <p:pic>
            <p:nvPicPr>
              <p:cNvPr id="1026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1813719" y="9418637"/>
                <a:ext cx="1676400" cy="1676400"/>
              </a:xfrm>
              <a:prstGeom prst="rect">
                <a:avLst/>
              </a:prstGeom>
              <a:noFill/>
            </p:spPr>
          </p:pic>
          <p:sp>
            <p:nvSpPr>
              <p:cNvPr id="575" name="TextBox 574"/>
              <p:cNvSpPr txBox="1"/>
              <p:nvPr/>
            </p:nvSpPr>
            <p:spPr>
              <a:xfrm>
                <a:off x="1643766" y="11171237"/>
                <a:ext cx="212487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smtClean="0"/>
                  <a:t>Ask for Help</a:t>
                </a:r>
                <a:endParaRPr lang="en-US" sz="3000" b="1" dirty="0"/>
              </a:p>
            </p:txBody>
          </p:sp>
        </p:grpSp>
        <p:sp>
          <p:nvSpPr>
            <p:cNvPr id="606" name="TextBox 605"/>
            <p:cNvSpPr txBox="1"/>
            <p:nvPr/>
          </p:nvSpPr>
          <p:spPr>
            <a:xfrm>
              <a:off x="3042527" y="5837237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smtClean="0"/>
                <a:t>Technician name: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smtClean="0"/>
                <a:t>Technician number: _________________________________________</a:t>
              </a:r>
              <a:endParaRPr lang="en-GB" sz="1800" b="1" dirty="0"/>
            </a:p>
          </p:txBody>
        </p:sp>
      </p:grpSp>
      <p:sp>
        <p:nvSpPr>
          <p:cNvPr id="635" name="TextBox 634"/>
          <p:cNvSpPr txBox="1"/>
          <p:nvPr/>
        </p:nvSpPr>
        <p:spPr>
          <a:xfrm>
            <a:off x="16291719" y="258546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No*</a:t>
            </a:r>
            <a:endParaRPr lang="en-US" sz="3200" dirty="0"/>
          </a:p>
        </p:txBody>
      </p:sp>
      <p:sp>
        <p:nvSpPr>
          <p:cNvPr id="656" name="Oval 655"/>
          <p:cNvSpPr/>
          <p:nvPr/>
        </p:nvSpPr>
        <p:spPr>
          <a:xfrm>
            <a:off x="5913279" y="3627437"/>
            <a:ext cx="4663440" cy="18288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en-US" sz="2400" b="1" dirty="0" smtClean="0">
                <a:solidFill>
                  <a:schemeClr val="tx1"/>
                </a:solidFill>
              </a:rPr>
              <a:t>1. Check for  water flow blockages and </a:t>
            </a:r>
          </a:p>
          <a:p>
            <a:pPr marL="457200" indent="-457200" algn="ctr"/>
            <a:r>
              <a:rPr lang="en-US" sz="2400" b="1" dirty="0" smtClean="0">
                <a:solidFill>
                  <a:schemeClr val="tx1"/>
                </a:solidFill>
              </a:rPr>
              <a:t>2. Check for water losses</a:t>
            </a:r>
          </a:p>
        </p:txBody>
      </p:sp>
      <p:sp>
        <p:nvSpPr>
          <p:cNvPr id="662" name="TextBox 661"/>
          <p:cNvSpPr txBox="1"/>
          <p:nvPr/>
        </p:nvSpPr>
        <p:spPr>
          <a:xfrm>
            <a:off x="9814719" y="2280662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No*</a:t>
            </a:r>
            <a:endParaRPr lang="en-US" sz="3200" dirty="0"/>
          </a:p>
        </p:txBody>
      </p:sp>
      <p:sp>
        <p:nvSpPr>
          <p:cNvPr id="341" name="TextBox 340"/>
          <p:cNvSpPr txBox="1"/>
          <p:nvPr/>
        </p:nvSpPr>
        <p:spPr>
          <a:xfrm>
            <a:off x="8900319" y="1036637"/>
            <a:ext cx="5577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*two actions are possible, try each one until solved</a:t>
            </a:r>
            <a:endParaRPr lang="en-US" sz="1400" dirty="0"/>
          </a:p>
        </p:txBody>
      </p:sp>
      <p:cxnSp>
        <p:nvCxnSpPr>
          <p:cNvPr id="332" name="Curved Connector 331"/>
          <p:cNvCxnSpPr>
            <a:stCxn id="429" idx="3"/>
            <a:endCxn id="449" idx="0"/>
          </p:cNvCxnSpPr>
          <p:nvPr/>
        </p:nvCxnSpPr>
        <p:spPr>
          <a:xfrm rot="5400000">
            <a:off x="19504401" y="26001053"/>
            <a:ext cx="1540903" cy="95586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19034919" y="1341437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MCB already installed at each customer</a:t>
            </a:r>
            <a:endParaRPr lang="en-US" sz="2000" dirty="0"/>
          </a:p>
        </p:txBody>
      </p:sp>
      <p:sp>
        <p:nvSpPr>
          <p:cNvPr id="344" name="TextBox 343"/>
          <p:cNvSpPr txBox="1"/>
          <p:nvPr/>
        </p:nvSpPr>
        <p:spPr>
          <a:xfrm>
            <a:off x="23073519" y="2636837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No MCB in customers yet</a:t>
            </a:r>
            <a:endParaRPr lang="en-US" sz="2000" dirty="0"/>
          </a:p>
        </p:txBody>
      </p:sp>
      <p:grpSp>
        <p:nvGrpSpPr>
          <p:cNvPr id="751" name="Group 532"/>
          <p:cNvGrpSpPr/>
          <p:nvPr/>
        </p:nvGrpSpPr>
        <p:grpSpPr>
          <a:xfrm>
            <a:off x="137319" y="12390437"/>
            <a:ext cx="5486400" cy="6309360"/>
            <a:chOff x="137319" y="12390437"/>
            <a:chExt cx="5486400" cy="6248400"/>
          </a:xfrm>
        </p:grpSpPr>
        <p:sp>
          <p:nvSpPr>
            <p:cNvPr id="532" name="Cloud Callout 531"/>
            <p:cNvSpPr/>
            <p:nvPr/>
          </p:nvSpPr>
          <p:spPr>
            <a:xfrm>
              <a:off x="137319" y="12390437"/>
              <a:ext cx="5486400" cy="6172200"/>
            </a:xfrm>
            <a:prstGeom prst="cloudCallout">
              <a:avLst>
                <a:gd name="adj1" fmla="val 75749"/>
                <a:gd name="adj2" fmla="val 29386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442120" y="12726654"/>
              <a:ext cx="5105399" cy="3663363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marL="170358" indent="-170358" algn="just">
                <a:spcAft>
                  <a:spcPts val="600"/>
                </a:spcAft>
              </a:pPr>
              <a:r>
                <a:rPr lang="en-US" sz="1800" b="1" dirty="0" smtClean="0"/>
                <a:t>For unusual noises, check frequency in panel box</a:t>
              </a:r>
            </a:p>
            <a:p>
              <a:pPr marL="170358" indent="-170358" algn="just">
                <a:buAutoNum type="arabicPeriod"/>
              </a:pPr>
              <a:r>
                <a:rPr lang="en-US" sz="1800" dirty="0" smtClean="0"/>
                <a:t>See frequency meter in control box</a:t>
              </a:r>
            </a:p>
            <a:p>
              <a:pPr marL="170358" indent="-170358" algn="just">
                <a:buAutoNum type="arabicPeriod"/>
              </a:pPr>
              <a:r>
                <a:rPr lang="en-US" sz="1800" dirty="0" smtClean="0"/>
                <a:t>See if frequency is</a:t>
              </a:r>
            </a:p>
            <a:p>
              <a:pPr marL="285750" lvl="1" indent="-169863" algn="just">
                <a:buBlip>
                  <a:blip r:embed="rId17"/>
                </a:buBlip>
              </a:pPr>
              <a:r>
                <a:rPr lang="en-US" sz="1800" dirty="0" smtClean="0"/>
                <a:t>Too low: less than 48 Hz</a:t>
              </a:r>
            </a:p>
            <a:p>
              <a:pPr marL="285750" lvl="1" indent="-169863" algn="just">
                <a:buBlip>
                  <a:blip r:embed="rId17"/>
                </a:buBlip>
              </a:pPr>
              <a:r>
                <a:rPr lang="en-US" sz="1800" dirty="0" smtClean="0"/>
                <a:t>Normal : 48 – 52 Hz</a:t>
              </a:r>
            </a:p>
            <a:p>
              <a:pPr marL="285750" lvl="1" indent="-169863" algn="just">
                <a:buBlip>
                  <a:blip r:embed="rId17"/>
                </a:buBlip>
              </a:pPr>
              <a:r>
                <a:rPr lang="en-US" sz="1800" dirty="0" smtClean="0"/>
                <a:t>Too high: more than 52 Hz</a:t>
              </a:r>
            </a:p>
            <a:p>
              <a:pPr marL="170358" indent="-170358" algn="just">
                <a:buAutoNum type="arabicPeriod"/>
              </a:pPr>
              <a:r>
                <a:rPr lang="en-US" sz="1800" dirty="0" smtClean="0"/>
                <a:t>If too low, then</a:t>
              </a:r>
            </a:p>
            <a:p>
              <a:pPr marL="285750" lvl="1" indent="-169863" algn="just">
                <a:buBlip>
                  <a:blip r:embed="rId17"/>
                </a:buBlip>
              </a:pPr>
              <a:r>
                <a:rPr lang="en-US" sz="1800" dirty="0" smtClean="0"/>
                <a:t>Check if there are any additional load/appliances</a:t>
              </a:r>
            </a:p>
            <a:p>
              <a:pPr marL="285750" lvl="1" indent="-169863" algn="just">
                <a:buBlip>
                  <a:blip r:embed="rId17"/>
                </a:buBlip>
              </a:pPr>
              <a:r>
                <a:rPr lang="en-US" sz="1800" dirty="0" smtClean="0"/>
                <a:t>Check for electricity stealing</a:t>
              </a:r>
            </a:p>
            <a:p>
              <a:pPr marL="285750" lvl="1" indent="-169863" algn="just">
                <a:buBlip>
                  <a:blip r:embed="rId17"/>
                </a:buBlip>
              </a:pPr>
              <a:r>
                <a:rPr lang="en-US" sz="1800" dirty="0" smtClean="0"/>
                <a:t>Check if flow into turbine is normal</a:t>
              </a:r>
            </a:p>
            <a:p>
              <a:pPr marL="170358" indent="-170358" algn="just">
                <a:buAutoNum type="arabicPeriod"/>
              </a:pPr>
              <a:r>
                <a:rPr lang="en-US" sz="1800" dirty="0" smtClean="0"/>
                <a:t>If too high, then adjust water flow to turbine</a:t>
              </a:r>
            </a:p>
            <a:p>
              <a:pPr marL="170358" indent="-170358" algn="just">
                <a:buAutoNum type="arabicPeriod"/>
              </a:pPr>
              <a:r>
                <a:rPr lang="en-US" sz="1800" dirty="0" smtClean="0"/>
                <a:t>If normal then check whether flow is unsteady or belt is squealing</a:t>
              </a:r>
            </a:p>
          </p:txBody>
        </p:sp>
        <p:grpSp>
          <p:nvGrpSpPr>
            <p:cNvPr id="765" name="Group 114"/>
            <p:cNvGrpSpPr/>
            <p:nvPr/>
          </p:nvGrpSpPr>
          <p:grpSpPr>
            <a:xfrm>
              <a:off x="514023" y="16572904"/>
              <a:ext cx="4500096" cy="2065933"/>
              <a:chOff x="8127206" y="18430081"/>
              <a:chExt cx="12546926" cy="8610600"/>
            </a:xfrm>
          </p:grpSpPr>
          <p:sp>
            <p:nvSpPr>
              <p:cNvPr id="379" name="Cube 378"/>
              <p:cNvSpPr/>
              <p:nvPr/>
            </p:nvSpPr>
            <p:spPr>
              <a:xfrm>
                <a:off x="8127206" y="18430081"/>
                <a:ext cx="5334000" cy="6705600"/>
              </a:xfrm>
              <a:prstGeom prst="cube">
                <a:avLst>
                  <a:gd name="adj" fmla="val 11207"/>
                </a:avLst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381" name="Rectangle 380"/>
              <p:cNvSpPr/>
              <p:nvPr/>
            </p:nvSpPr>
            <p:spPr>
              <a:xfrm>
                <a:off x="8279606" y="19268281"/>
                <a:ext cx="4419600" cy="55626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grpSp>
            <p:nvGrpSpPr>
              <p:cNvPr id="800" name="Group 109"/>
              <p:cNvGrpSpPr/>
              <p:nvPr/>
            </p:nvGrpSpPr>
            <p:grpSpPr>
              <a:xfrm>
                <a:off x="8660606" y="20182681"/>
                <a:ext cx="3581400" cy="1143000"/>
                <a:chOff x="9498806" y="9133681"/>
                <a:chExt cx="3581400" cy="1143000"/>
              </a:xfrm>
            </p:grpSpPr>
            <p:grpSp>
              <p:nvGrpSpPr>
                <p:cNvPr id="801" name="Group 51"/>
                <p:cNvGrpSpPr/>
                <p:nvPr/>
              </p:nvGrpSpPr>
              <p:grpSpPr>
                <a:xfrm>
                  <a:off x="9575006" y="9133681"/>
                  <a:ext cx="3352800" cy="762000"/>
                  <a:chOff x="9651206" y="9133681"/>
                  <a:chExt cx="3352800" cy="762000"/>
                </a:xfrm>
              </p:grpSpPr>
              <p:pic>
                <p:nvPicPr>
                  <p:cNvPr id="452" name="Picture 6" descr="http://img.directindustry.com/images_di/photo-m2/analog-frequency-counters-12296-2378579.jpg"/>
                  <p:cNvPicPr>
                    <a:picLocks noChangeAspect="1" noChangeArrowheads="1"/>
                  </p:cNvPicPr>
                  <p:nvPr/>
                </p:nvPicPr>
                <p:blipFill>
                  <a:blip r:embed="rId18" cstate="print"/>
                  <a:srcRect l="11111" t="11186" r="11111" b="10514"/>
                  <a:stretch>
                    <a:fillRect/>
                  </a:stretch>
                </p:blipFill>
                <p:spPr bwMode="auto">
                  <a:xfrm>
                    <a:off x="9651206" y="9133681"/>
                    <a:ext cx="762000" cy="762000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454" name="Picture 6" descr="http://img.directindustry.com/images_di/photo-m2/analog-frequency-counters-12296-2378579.jpg"/>
                  <p:cNvPicPr>
                    <a:picLocks noChangeAspect="1" noChangeArrowheads="1"/>
                  </p:cNvPicPr>
                  <p:nvPr/>
                </p:nvPicPr>
                <p:blipFill>
                  <a:blip r:embed="rId18" cstate="print"/>
                  <a:srcRect l="11111" t="11186" r="11111" b="10514"/>
                  <a:stretch>
                    <a:fillRect/>
                  </a:stretch>
                </p:blipFill>
                <p:spPr bwMode="auto">
                  <a:xfrm>
                    <a:off x="10946606" y="9133681"/>
                    <a:ext cx="762000" cy="762000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463" name="Picture 6" descr="http://img.directindustry.com/images_di/photo-m2/analog-frequency-counters-12296-2378579.jpg"/>
                  <p:cNvPicPr>
                    <a:picLocks noChangeAspect="1" noChangeArrowheads="1"/>
                  </p:cNvPicPr>
                  <p:nvPr/>
                </p:nvPicPr>
                <p:blipFill>
                  <a:blip r:embed="rId18" cstate="print"/>
                  <a:srcRect l="11111" t="11186" r="11111" b="10514"/>
                  <a:stretch>
                    <a:fillRect/>
                  </a:stretch>
                </p:blipFill>
                <p:spPr bwMode="auto">
                  <a:xfrm>
                    <a:off x="12242006" y="9133681"/>
                    <a:ext cx="762000" cy="762000"/>
                  </a:xfrm>
                  <a:prstGeom prst="rect">
                    <a:avLst/>
                  </a:prstGeom>
                  <a:noFill/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</a:effectLst>
                </p:spPr>
              </p:pic>
            </p:grpSp>
            <p:sp>
              <p:nvSpPr>
                <p:cNvPr id="444" name="Rectangle 443"/>
                <p:cNvSpPr/>
                <p:nvPr/>
              </p:nvSpPr>
              <p:spPr>
                <a:xfrm>
                  <a:off x="9498806" y="10048079"/>
                  <a:ext cx="914400" cy="22860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" smtClean="0">
                      <a:solidFill>
                        <a:schemeClr val="tx1"/>
                      </a:solidFill>
                    </a:rPr>
                    <a:t>etr</a:t>
                  </a:r>
                  <a:endParaRPr lang="en-US" sz="3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0" name="Rectangle 449"/>
                <p:cNvSpPr/>
                <p:nvPr/>
              </p:nvSpPr>
              <p:spPr>
                <a:xfrm>
                  <a:off x="10718006" y="10048081"/>
                  <a:ext cx="1066800" cy="2286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1" name="Rectangle 450"/>
                <p:cNvSpPr/>
                <p:nvPr/>
              </p:nvSpPr>
              <p:spPr>
                <a:xfrm>
                  <a:off x="12089606" y="10048081"/>
                  <a:ext cx="990600" cy="228600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3" name="Oval 392"/>
              <p:cNvSpPr/>
              <p:nvPr/>
            </p:nvSpPr>
            <p:spPr>
              <a:xfrm>
                <a:off x="12242006" y="22849681"/>
                <a:ext cx="228600" cy="228600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pic>
            <p:nvPicPr>
              <p:cNvPr id="394" name="Picture 10" descr="http://icons.iconarchive.com/icons/gakuseisean/radium/256/Key-icon.png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 rot="16200000">
                <a:off x="11937206" y="22849681"/>
                <a:ext cx="533400" cy="533400"/>
              </a:xfrm>
              <a:prstGeom prst="rect">
                <a:avLst/>
              </a:prstGeom>
              <a:noFill/>
            </p:spPr>
          </p:pic>
          <p:grpSp>
            <p:nvGrpSpPr>
              <p:cNvPr id="802" name="Group 90"/>
              <p:cNvGrpSpPr/>
              <p:nvPr/>
            </p:nvGrpSpPr>
            <p:grpSpPr>
              <a:xfrm>
                <a:off x="15017979" y="21288424"/>
                <a:ext cx="5656153" cy="4914054"/>
                <a:chOff x="16987921" y="8912110"/>
                <a:chExt cx="8021134" cy="7079571"/>
              </a:xfrm>
            </p:grpSpPr>
            <p:pic>
              <p:nvPicPr>
                <p:cNvPr id="411" name="Picture 6" descr="http://img.directindustry.com/images_di/photo-m2/analog-frequency-counters-12296-2378579.jpg"/>
                <p:cNvPicPr>
                  <a:picLocks noChangeAspect="1" noChangeArrowheads="1"/>
                </p:cNvPicPr>
                <p:nvPr/>
              </p:nvPicPr>
              <p:blipFill>
                <a:blip r:embed="rId20" cstate="print"/>
                <a:srcRect l="11111" t="11186" r="11111" b="10514"/>
                <a:stretch>
                  <a:fillRect/>
                </a:stretch>
              </p:blipFill>
              <p:spPr bwMode="auto">
                <a:xfrm>
                  <a:off x="19176206" y="11724481"/>
                  <a:ext cx="4267200" cy="4267200"/>
                </a:xfrm>
                <a:prstGeom prst="rect">
                  <a:avLst/>
                </a:prstGeom>
                <a:noFill/>
              </p:spPr>
            </p:pic>
            <p:cxnSp>
              <p:nvCxnSpPr>
                <p:cNvPr id="412" name="Straight Connector 411"/>
                <p:cNvCxnSpPr/>
                <p:nvPr/>
              </p:nvCxnSpPr>
              <p:spPr>
                <a:xfrm>
                  <a:off x="18947606" y="10581481"/>
                  <a:ext cx="2438400" cy="44196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Dot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Connector 412"/>
                <p:cNvCxnSpPr/>
                <p:nvPr/>
              </p:nvCxnSpPr>
              <p:spPr>
                <a:xfrm>
                  <a:off x="20090606" y="10352881"/>
                  <a:ext cx="1371600" cy="4648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Dot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4" name="TextBox 413"/>
                <p:cNvSpPr txBox="1"/>
                <p:nvPr/>
              </p:nvSpPr>
              <p:spPr>
                <a:xfrm>
                  <a:off x="17267892" y="9470280"/>
                  <a:ext cx="1883705" cy="14784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48 Hz</a:t>
                  </a:r>
                  <a:endParaRPr lang="en-US" sz="1000" dirty="0"/>
                </a:p>
              </p:txBody>
            </p:sp>
            <p:sp>
              <p:nvSpPr>
                <p:cNvPr id="415" name="TextBox 414"/>
                <p:cNvSpPr txBox="1"/>
                <p:nvPr/>
              </p:nvSpPr>
              <p:spPr>
                <a:xfrm>
                  <a:off x="19054314" y="9458367"/>
                  <a:ext cx="1300593" cy="1016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dirty="0" smtClean="0"/>
                    <a:t>52 Hz</a:t>
                  </a:r>
                  <a:endParaRPr lang="en-US" sz="500" dirty="0"/>
                </a:p>
              </p:txBody>
            </p:sp>
            <p:sp>
              <p:nvSpPr>
                <p:cNvPr id="417" name="TextBox 416"/>
                <p:cNvSpPr txBox="1"/>
                <p:nvPr/>
              </p:nvSpPr>
              <p:spPr>
                <a:xfrm>
                  <a:off x="21843202" y="8912110"/>
                  <a:ext cx="3165853" cy="14641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/>
                    <a:t>Too </a:t>
                  </a:r>
                  <a:r>
                    <a:rPr lang="en-US" sz="1000" dirty="0" err="1" smtClean="0"/>
                    <a:t>hiigh</a:t>
                  </a:r>
                  <a:endParaRPr lang="en-US" sz="1000" dirty="0"/>
                </a:p>
              </p:txBody>
            </p:sp>
            <p:sp>
              <p:nvSpPr>
                <p:cNvPr id="423" name="TextBox 422"/>
                <p:cNvSpPr txBox="1"/>
                <p:nvPr/>
              </p:nvSpPr>
              <p:spPr>
                <a:xfrm>
                  <a:off x="16987921" y="11495878"/>
                  <a:ext cx="2899199" cy="14641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/>
                    <a:t>Too low</a:t>
                  </a:r>
                  <a:endParaRPr lang="en-US" sz="1000" dirty="0"/>
                </a:p>
              </p:txBody>
            </p:sp>
          </p:grpSp>
          <p:cxnSp>
            <p:nvCxnSpPr>
              <p:cNvPr id="398" name="Straight Connector 397"/>
              <p:cNvCxnSpPr/>
              <p:nvPr/>
            </p:nvCxnSpPr>
            <p:spPr>
              <a:xfrm>
                <a:off x="12089606" y="20182681"/>
                <a:ext cx="6781800" cy="1524000"/>
              </a:xfrm>
              <a:prstGeom prst="line">
                <a:avLst/>
              </a:prstGeom>
              <a:ln>
                <a:prstDash val="lgDashDot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/>
              <p:cNvCxnSpPr/>
              <p:nvPr/>
            </p:nvCxnSpPr>
            <p:spPr>
              <a:xfrm>
                <a:off x="11403806" y="21020881"/>
                <a:ext cx="4800600" cy="5791200"/>
              </a:xfrm>
              <a:prstGeom prst="line">
                <a:avLst/>
              </a:prstGeom>
              <a:ln>
                <a:prstDash val="lgDashDot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4" name="Rectangle 403"/>
              <p:cNvSpPr/>
              <p:nvPr/>
            </p:nvSpPr>
            <p:spPr>
              <a:xfrm>
                <a:off x="16433006" y="26278681"/>
                <a:ext cx="3276600" cy="7620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Frequency (Hz)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7" name="Oval 406"/>
              <p:cNvSpPr/>
              <p:nvPr/>
            </p:nvSpPr>
            <p:spPr>
              <a:xfrm>
                <a:off x="8965406" y="19496881"/>
                <a:ext cx="381000" cy="3048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409" name="Oval 408"/>
              <p:cNvSpPr/>
              <p:nvPr/>
            </p:nvSpPr>
            <p:spPr>
              <a:xfrm>
                <a:off x="10260806" y="19496881"/>
                <a:ext cx="381000" cy="304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410" name="Oval 409"/>
              <p:cNvSpPr/>
              <p:nvPr/>
            </p:nvSpPr>
            <p:spPr>
              <a:xfrm>
                <a:off x="11480006" y="19496881"/>
                <a:ext cx="381000" cy="3048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</p:grpSp>
      </p:grpSp>
      <p:sp>
        <p:nvSpPr>
          <p:cNvPr id="642" name="Cloud Callout 641"/>
          <p:cNvSpPr/>
          <p:nvPr/>
        </p:nvSpPr>
        <p:spPr>
          <a:xfrm>
            <a:off x="37399119" y="9113837"/>
            <a:ext cx="5242719" cy="4800600"/>
          </a:xfrm>
          <a:prstGeom prst="cloudCallout">
            <a:avLst>
              <a:gd name="adj1" fmla="val -77367"/>
              <a:gd name="adj2" fmla="val 21449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04" name="Group 45"/>
          <p:cNvGrpSpPr/>
          <p:nvPr/>
        </p:nvGrpSpPr>
        <p:grpSpPr>
          <a:xfrm>
            <a:off x="41132919" y="10165397"/>
            <a:ext cx="1371600" cy="1005840"/>
            <a:chOff x="25424606" y="7228681"/>
            <a:chExt cx="3276600" cy="2410672"/>
          </a:xfrm>
        </p:grpSpPr>
        <p:grpSp>
          <p:nvGrpSpPr>
            <p:cNvPr id="805" name="Group 8"/>
            <p:cNvGrpSpPr/>
            <p:nvPr/>
          </p:nvGrpSpPr>
          <p:grpSpPr>
            <a:xfrm>
              <a:off x="25424606" y="7381086"/>
              <a:ext cx="3276600" cy="2258267"/>
              <a:chOff x="28102719" y="13838237"/>
              <a:chExt cx="3057066" cy="2100383"/>
            </a:xfrm>
          </p:grpSpPr>
          <p:cxnSp>
            <p:nvCxnSpPr>
              <p:cNvPr id="592" name="Straight Connector 591"/>
              <p:cNvCxnSpPr/>
              <p:nvPr/>
            </p:nvCxnSpPr>
            <p:spPr>
              <a:xfrm>
                <a:off x="29380420" y="13910266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Straight Connector 10"/>
              <p:cNvCxnSpPr/>
              <p:nvPr/>
            </p:nvCxnSpPr>
            <p:spPr>
              <a:xfrm>
                <a:off x="28723824" y="14098950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Straight Connector 593"/>
              <p:cNvCxnSpPr/>
              <p:nvPr/>
            </p:nvCxnSpPr>
            <p:spPr>
              <a:xfrm>
                <a:off x="30285459" y="14476318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Straight Connector 594"/>
              <p:cNvCxnSpPr/>
              <p:nvPr/>
            </p:nvCxnSpPr>
            <p:spPr>
              <a:xfrm>
                <a:off x="29611116" y="1471217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Straight Connector 595"/>
              <p:cNvCxnSpPr/>
              <p:nvPr/>
            </p:nvCxnSpPr>
            <p:spPr>
              <a:xfrm flipV="1">
                <a:off x="28990011" y="15010923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Straight Connector 596"/>
              <p:cNvCxnSpPr/>
              <p:nvPr/>
            </p:nvCxnSpPr>
            <p:spPr>
              <a:xfrm flipV="1">
                <a:off x="29611116" y="147436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Straight Connector 597"/>
              <p:cNvCxnSpPr/>
              <p:nvPr/>
            </p:nvCxnSpPr>
            <p:spPr>
              <a:xfrm flipV="1">
                <a:off x="30285459" y="14523489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Straight Connector 17"/>
              <p:cNvCxnSpPr/>
              <p:nvPr/>
            </p:nvCxnSpPr>
            <p:spPr>
              <a:xfrm flipV="1">
                <a:off x="29380420" y="1397316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Straight Connector 599"/>
              <p:cNvCxnSpPr/>
              <p:nvPr/>
            </p:nvCxnSpPr>
            <p:spPr>
              <a:xfrm flipV="1">
                <a:off x="28723824" y="141461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1" name="Straight Connector 600"/>
              <p:cNvCxnSpPr/>
              <p:nvPr/>
            </p:nvCxnSpPr>
            <p:spPr>
              <a:xfrm flipV="1">
                <a:off x="28120465" y="14397700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2" name="Straight Connector 601"/>
              <p:cNvCxnSpPr/>
              <p:nvPr/>
            </p:nvCxnSpPr>
            <p:spPr>
              <a:xfrm>
                <a:off x="28990011" y="1501092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3" name="Straight Connector 602"/>
              <p:cNvCxnSpPr/>
              <p:nvPr/>
            </p:nvCxnSpPr>
            <p:spPr>
              <a:xfrm>
                <a:off x="28120465" y="1436625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4" name="Straight Connector 603"/>
              <p:cNvCxnSpPr/>
              <p:nvPr/>
            </p:nvCxnSpPr>
            <p:spPr>
              <a:xfrm flipV="1">
                <a:off x="28990011" y="14759344"/>
                <a:ext cx="621105" cy="283026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5" name="Straight Connector 604"/>
              <p:cNvCxnSpPr/>
              <p:nvPr/>
            </p:nvCxnSpPr>
            <p:spPr>
              <a:xfrm flipV="1">
                <a:off x="29628862" y="14539213"/>
                <a:ext cx="656596" cy="220131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7" name="Straight Connector 606"/>
              <p:cNvCxnSpPr/>
              <p:nvPr/>
            </p:nvCxnSpPr>
            <p:spPr>
              <a:xfrm flipV="1">
                <a:off x="28723824" y="13988884"/>
                <a:ext cx="638851" cy="172960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8" name="Straight Connector 607"/>
              <p:cNvCxnSpPr/>
              <p:nvPr/>
            </p:nvCxnSpPr>
            <p:spPr>
              <a:xfrm flipV="1">
                <a:off x="28102719" y="14161845"/>
                <a:ext cx="638851" cy="251579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9" name="Straight Connector 26"/>
              <p:cNvCxnSpPr/>
              <p:nvPr/>
            </p:nvCxnSpPr>
            <p:spPr>
              <a:xfrm flipV="1">
                <a:off x="28209194" y="15026647"/>
                <a:ext cx="763072" cy="235855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Straight Connector 609"/>
              <p:cNvCxnSpPr/>
              <p:nvPr/>
            </p:nvCxnSpPr>
            <p:spPr>
              <a:xfrm>
                <a:off x="28120465" y="14413424"/>
                <a:ext cx="53238" cy="849078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Straight Connector 610"/>
              <p:cNvCxnSpPr/>
              <p:nvPr/>
            </p:nvCxnSpPr>
            <p:spPr>
              <a:xfrm>
                <a:off x="28191448" y="15199607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2" name="Straight Connector 611"/>
              <p:cNvCxnSpPr/>
              <p:nvPr/>
            </p:nvCxnSpPr>
            <p:spPr>
              <a:xfrm>
                <a:off x="28209194" y="15246778"/>
                <a:ext cx="301679" cy="691842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15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30617318" y="14447837"/>
                <a:ext cx="542467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18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9245719" y="14981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0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9702919" y="13838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1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9017119" y="14066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2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8331319" y="143716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>
                <a:lum bright="-40000"/>
              </a:blip>
              <a:srcRect/>
              <a:stretch>
                <a:fillRect/>
              </a:stretch>
            </p:blipFill>
            <p:spPr bwMode="auto">
              <a:xfrm>
                <a:off x="29880082" y="14683381"/>
                <a:ext cx="542466" cy="489970"/>
              </a:xfrm>
              <a:prstGeom prst="rect">
                <a:avLst/>
              </a:prstGeom>
              <a:noFill/>
              <a:effectLst/>
            </p:spPr>
          </p:pic>
        </p:grpSp>
        <p:pic>
          <p:nvPicPr>
            <p:cNvPr id="589" name="Picture 2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250" t="21000" r="29375" b="37000"/>
            <a:stretch>
              <a:fillRect/>
            </a:stretch>
          </p:blipFill>
          <p:spPr bwMode="auto">
            <a:xfrm>
              <a:off x="25881806" y="8828881"/>
              <a:ext cx="44994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1" name="Picture 2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250" t="21000" r="29375" b="37000"/>
            <a:stretch>
              <a:fillRect/>
            </a:stretch>
          </p:blipFill>
          <p:spPr bwMode="auto">
            <a:xfrm>
              <a:off x="25500806" y="7228681"/>
              <a:ext cx="44994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9" name="TextBox 6"/>
          <p:cNvSpPr txBox="1"/>
          <p:nvPr/>
        </p:nvSpPr>
        <p:spPr>
          <a:xfrm>
            <a:off x="37551519" y="9647237"/>
            <a:ext cx="491822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</a:pPr>
            <a:r>
              <a:rPr lang="en-US" sz="1800" b="1" dirty="0" smtClean="0"/>
              <a:t>Check and fix electricity in one house</a:t>
            </a:r>
          </a:p>
          <a:p>
            <a:pPr marL="234950" indent="-234950">
              <a:buAutoNum type="arabicPeriod"/>
            </a:pPr>
            <a:r>
              <a:rPr lang="en-US" sz="1800" dirty="0" smtClean="0"/>
              <a:t>Unplug all devices and switch CB on</a:t>
            </a:r>
          </a:p>
          <a:p>
            <a:pPr marL="234950" indent="-234950">
              <a:buAutoNum type="arabicPeriod"/>
            </a:pPr>
            <a:r>
              <a:rPr lang="en-US" sz="1800" dirty="0" smtClean="0"/>
              <a:t>Check voltage at main connection</a:t>
            </a:r>
          </a:p>
          <a:p>
            <a:pPr marL="234950" indent="-234950">
              <a:buAutoNum type="arabicPeriod"/>
            </a:pPr>
            <a:r>
              <a:rPr lang="en-US" sz="1800" dirty="0" smtClean="0"/>
              <a:t>Check voltage at all sockets</a:t>
            </a:r>
          </a:p>
          <a:p>
            <a:pPr marL="234950" indent="-234950">
              <a:buAutoNum type="arabicPeriod"/>
            </a:pPr>
            <a:r>
              <a:rPr lang="en-US" sz="1800" dirty="0" smtClean="0"/>
              <a:t>Plug on the devices (one by one)</a:t>
            </a:r>
          </a:p>
          <a:p>
            <a:pPr marL="234950" indent="-234950">
              <a:buAutoNum type="arabicPeriod"/>
            </a:pPr>
            <a:r>
              <a:rPr lang="en-US" sz="1800" dirty="0" smtClean="0"/>
              <a:t>Check CB - if trip then the device is shorted </a:t>
            </a:r>
          </a:p>
          <a:p>
            <a:pPr marL="234950" indent="-234950">
              <a:buAutoNum type="arabicPeriod"/>
            </a:pPr>
            <a:r>
              <a:rPr lang="en-US" sz="1800" dirty="0" smtClean="0"/>
              <a:t>Check MCB - if trip then load is too high for one customer</a:t>
            </a:r>
          </a:p>
          <a:p>
            <a:pPr marL="234950" indent="-234950">
              <a:buAutoNum type="arabicPeriod"/>
            </a:pPr>
            <a:r>
              <a:rPr lang="en-US" sz="1800" dirty="0" smtClean="0"/>
              <a:t>Repeat from step 4 until broken devices known or max load identified</a:t>
            </a:r>
          </a:p>
        </p:txBody>
      </p:sp>
      <p:grpSp>
        <p:nvGrpSpPr>
          <p:cNvPr id="806" name="Group 154"/>
          <p:cNvGrpSpPr/>
          <p:nvPr/>
        </p:nvGrpSpPr>
        <p:grpSpPr>
          <a:xfrm>
            <a:off x="37729431" y="12517397"/>
            <a:ext cx="5003688" cy="1701840"/>
            <a:chOff x="8203382" y="21989678"/>
            <a:chExt cx="12512516" cy="4129229"/>
          </a:xfrm>
        </p:grpSpPr>
        <p:grpSp>
          <p:nvGrpSpPr>
            <p:cNvPr id="807" name="Group 35"/>
            <p:cNvGrpSpPr/>
            <p:nvPr/>
          </p:nvGrpSpPr>
          <p:grpSpPr>
            <a:xfrm>
              <a:off x="13004006" y="21989678"/>
              <a:ext cx="2819399" cy="3042464"/>
              <a:chOff x="13004006" y="21989678"/>
              <a:chExt cx="2819399" cy="3042464"/>
            </a:xfrm>
          </p:grpSpPr>
          <p:grpSp>
            <p:nvGrpSpPr>
              <p:cNvPr id="808" name="Group 33"/>
              <p:cNvGrpSpPr/>
              <p:nvPr/>
            </p:nvGrpSpPr>
            <p:grpSpPr>
              <a:xfrm>
                <a:off x="13004006" y="21989678"/>
                <a:ext cx="2819399" cy="3042464"/>
                <a:chOff x="13080206" y="18941678"/>
                <a:chExt cx="2819399" cy="3042464"/>
              </a:xfrm>
            </p:grpSpPr>
            <p:pic>
              <p:nvPicPr>
                <p:cNvPr id="581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23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10000"/>
                </a:blip>
                <a:srcRect/>
                <a:stretch>
                  <a:fillRect/>
                </a:stretch>
              </p:blipFill>
              <p:spPr bwMode="auto">
                <a:xfrm>
                  <a:off x="13080206" y="19877882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82" name="Freeform 581"/>
                <p:cNvSpPr/>
                <p:nvPr/>
              </p:nvSpPr>
              <p:spPr>
                <a:xfrm>
                  <a:off x="14589456" y="21097081"/>
                  <a:ext cx="929149" cy="288961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Snip Same Side Corner Rectangle 582"/>
                <p:cNvSpPr/>
                <p:nvPr/>
              </p:nvSpPr>
              <p:spPr>
                <a:xfrm rot="16200000">
                  <a:off x="15518605" y="21020881"/>
                  <a:ext cx="228600" cy="228600"/>
                </a:xfrm>
                <a:prstGeom prst="snip2Same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4" name="Rectangle 583"/>
                <p:cNvSpPr/>
                <p:nvPr/>
              </p:nvSpPr>
              <p:spPr>
                <a:xfrm>
                  <a:off x="15747205" y="20868481"/>
                  <a:ext cx="1524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85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2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13842184" y="18941678"/>
                  <a:ext cx="1219699" cy="914399"/>
                </a:xfrm>
                <a:prstGeom prst="rect">
                  <a:avLst/>
                </a:prstGeom>
                <a:noFill/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</p:grpSp>
          <p:pic>
            <p:nvPicPr>
              <p:cNvPr id="579" name="Picture 4" descr="http://www.tuvie.com/wp-content/uploads/icon-a5-sport-aircraft3.jpg"/>
              <p:cNvPicPr>
                <a:picLocks noChangeAspect="1" noChangeArrowheads="1"/>
              </p:cNvPicPr>
              <p:nvPr/>
            </p:nvPicPr>
            <p:blipFill>
              <a:blip r:embed="rId2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689806" y="23916481"/>
                <a:ext cx="762000" cy="508000"/>
              </a:xfrm>
              <a:prstGeom prst="rect">
                <a:avLst/>
              </a:prstGeom>
              <a:noFill/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p:spPr>
          </p:pic>
        </p:grpSp>
        <p:grpSp>
          <p:nvGrpSpPr>
            <p:cNvPr id="809" name="Group 40"/>
            <p:cNvGrpSpPr/>
            <p:nvPr/>
          </p:nvGrpSpPr>
          <p:grpSpPr>
            <a:xfrm>
              <a:off x="8584406" y="22017017"/>
              <a:ext cx="2819399" cy="3042464"/>
              <a:chOff x="8584406" y="21989678"/>
              <a:chExt cx="2819399" cy="3042464"/>
            </a:xfrm>
          </p:grpSpPr>
          <p:grpSp>
            <p:nvGrpSpPr>
              <p:cNvPr id="810" name="Group 31"/>
              <p:cNvGrpSpPr/>
              <p:nvPr/>
            </p:nvGrpSpPr>
            <p:grpSpPr>
              <a:xfrm>
                <a:off x="8584406" y="21989678"/>
                <a:ext cx="2819399" cy="3042464"/>
                <a:chOff x="6146006" y="18969017"/>
                <a:chExt cx="2819399" cy="3042464"/>
              </a:xfrm>
            </p:grpSpPr>
            <p:pic>
              <p:nvPicPr>
                <p:cNvPr id="562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23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10000"/>
                </a:blip>
                <a:srcRect/>
                <a:stretch>
                  <a:fillRect/>
                </a:stretch>
              </p:blipFill>
              <p:spPr bwMode="auto">
                <a:xfrm>
                  <a:off x="6146006" y="19905221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63" name="Freeform 9"/>
                <p:cNvSpPr/>
                <p:nvPr/>
              </p:nvSpPr>
              <p:spPr>
                <a:xfrm flipV="1">
                  <a:off x="7655256" y="21413381"/>
                  <a:ext cx="929149" cy="369500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4" name="Snip Same Side Corner Rectangle 10"/>
                <p:cNvSpPr/>
                <p:nvPr/>
              </p:nvSpPr>
              <p:spPr>
                <a:xfrm rot="16200000">
                  <a:off x="8355806" y="21630481"/>
                  <a:ext cx="228600" cy="228600"/>
                </a:xfrm>
                <a:prstGeom prst="snip2Same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7" name="Rectangle 11"/>
                <p:cNvSpPr/>
                <p:nvPr/>
              </p:nvSpPr>
              <p:spPr>
                <a:xfrm>
                  <a:off x="8813005" y="20895820"/>
                  <a:ext cx="1524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68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2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6907994" y="18969017"/>
                  <a:ext cx="1219699" cy="914399"/>
                </a:xfrm>
                <a:prstGeom prst="rect">
                  <a:avLst/>
                </a:prstGeom>
                <a:noFill/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sp>
              <p:nvSpPr>
                <p:cNvPr id="570" name="Rectangle 569"/>
                <p:cNvSpPr/>
                <p:nvPr/>
              </p:nvSpPr>
              <p:spPr>
                <a:xfrm>
                  <a:off x="8584406" y="21660962"/>
                  <a:ext cx="152400" cy="4571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1" name="Rectangle 570"/>
                <p:cNvSpPr/>
                <p:nvPr/>
              </p:nvSpPr>
              <p:spPr>
                <a:xfrm>
                  <a:off x="8584406" y="21782881"/>
                  <a:ext cx="152400" cy="4571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1" name="Freeform 560"/>
              <p:cNvSpPr/>
              <p:nvPr/>
            </p:nvSpPr>
            <p:spPr>
              <a:xfrm>
                <a:off x="9142377" y="23755326"/>
                <a:ext cx="956966" cy="784124"/>
              </a:xfrm>
              <a:custGeom>
                <a:avLst/>
                <a:gdLst>
                  <a:gd name="connsiteX0" fmla="*/ 8447 w 956966"/>
                  <a:gd name="connsiteY0" fmla="*/ 87313 h 784124"/>
                  <a:gd name="connsiteX1" fmla="*/ 8447 w 956966"/>
                  <a:gd name="connsiteY1" fmla="*/ 87313 h 784124"/>
                  <a:gd name="connsiteX2" fmla="*/ 165396 w 956966"/>
                  <a:gd name="connsiteY2" fmla="*/ 73665 h 784124"/>
                  <a:gd name="connsiteX3" fmla="*/ 226811 w 956966"/>
                  <a:gd name="connsiteY3" fmla="*/ 60017 h 784124"/>
                  <a:gd name="connsiteX4" fmla="*/ 451999 w 956966"/>
                  <a:gd name="connsiteY4" fmla="*/ 53193 h 784124"/>
                  <a:gd name="connsiteX5" fmla="*/ 677187 w 956966"/>
                  <a:gd name="connsiteY5" fmla="*/ 39546 h 784124"/>
                  <a:gd name="connsiteX6" fmla="*/ 772722 w 956966"/>
                  <a:gd name="connsiteY6" fmla="*/ 25898 h 784124"/>
                  <a:gd name="connsiteX7" fmla="*/ 929671 w 956966"/>
                  <a:gd name="connsiteY7" fmla="*/ 19074 h 784124"/>
                  <a:gd name="connsiteX8" fmla="*/ 943319 w 956966"/>
                  <a:gd name="connsiteY8" fmla="*/ 60017 h 784124"/>
                  <a:gd name="connsiteX9" fmla="*/ 956966 w 956966"/>
                  <a:gd name="connsiteY9" fmla="*/ 169199 h 784124"/>
                  <a:gd name="connsiteX10" fmla="*/ 950142 w 956966"/>
                  <a:gd name="connsiteY10" fmla="*/ 326149 h 784124"/>
                  <a:gd name="connsiteX11" fmla="*/ 943319 w 956966"/>
                  <a:gd name="connsiteY11" fmla="*/ 503570 h 784124"/>
                  <a:gd name="connsiteX12" fmla="*/ 929671 w 956966"/>
                  <a:gd name="connsiteY12" fmla="*/ 605928 h 784124"/>
                  <a:gd name="connsiteX13" fmla="*/ 922847 w 956966"/>
                  <a:gd name="connsiteY13" fmla="*/ 626399 h 784124"/>
                  <a:gd name="connsiteX14" fmla="*/ 916023 w 956966"/>
                  <a:gd name="connsiteY14" fmla="*/ 742405 h 784124"/>
                  <a:gd name="connsiteX15" fmla="*/ 895551 w 956966"/>
                  <a:gd name="connsiteY15" fmla="*/ 756053 h 784124"/>
                  <a:gd name="connsiteX16" fmla="*/ 861432 w 956966"/>
                  <a:gd name="connsiteY16" fmla="*/ 769701 h 784124"/>
                  <a:gd name="connsiteX17" fmla="*/ 151748 w 956966"/>
                  <a:gd name="connsiteY17" fmla="*/ 776525 h 784124"/>
                  <a:gd name="connsiteX18" fmla="*/ 97157 w 956966"/>
                  <a:gd name="connsiteY18" fmla="*/ 715110 h 784124"/>
                  <a:gd name="connsiteX19" fmla="*/ 83510 w 956966"/>
                  <a:gd name="connsiteY19" fmla="*/ 674167 h 784124"/>
                  <a:gd name="connsiteX20" fmla="*/ 76686 w 956966"/>
                  <a:gd name="connsiteY20" fmla="*/ 653695 h 784124"/>
                  <a:gd name="connsiteX21" fmla="*/ 69862 w 956966"/>
                  <a:gd name="connsiteY21" fmla="*/ 599104 h 784124"/>
                  <a:gd name="connsiteX22" fmla="*/ 63038 w 956966"/>
                  <a:gd name="connsiteY22" fmla="*/ 564984 h 784124"/>
                  <a:gd name="connsiteX23" fmla="*/ 56214 w 956966"/>
                  <a:gd name="connsiteY23" fmla="*/ 503570 h 784124"/>
                  <a:gd name="connsiteX24" fmla="*/ 49390 w 956966"/>
                  <a:gd name="connsiteY24" fmla="*/ 469450 h 784124"/>
                  <a:gd name="connsiteX25" fmla="*/ 28919 w 956966"/>
                  <a:gd name="connsiteY25" fmla="*/ 339796 h 784124"/>
                  <a:gd name="connsiteX26" fmla="*/ 22095 w 956966"/>
                  <a:gd name="connsiteY26" fmla="*/ 319325 h 784124"/>
                  <a:gd name="connsiteX27" fmla="*/ 15271 w 956966"/>
                  <a:gd name="connsiteY27" fmla="*/ 257910 h 784124"/>
                  <a:gd name="connsiteX28" fmla="*/ 1623 w 956966"/>
                  <a:gd name="connsiteY28" fmla="*/ 189671 h 784124"/>
                  <a:gd name="connsiteX29" fmla="*/ 8447 w 956966"/>
                  <a:gd name="connsiteY29" fmla="*/ 87313 h 78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56966" h="784124">
                    <a:moveTo>
                      <a:pt x="8447" y="87313"/>
                    </a:moveTo>
                    <a:lnTo>
                      <a:pt x="8447" y="87313"/>
                    </a:lnTo>
                    <a:cubicBezTo>
                      <a:pt x="51730" y="84427"/>
                      <a:pt x="118369" y="81964"/>
                      <a:pt x="165396" y="73665"/>
                    </a:cubicBezTo>
                    <a:cubicBezTo>
                      <a:pt x="186048" y="70020"/>
                      <a:pt x="205893" y="61511"/>
                      <a:pt x="226811" y="60017"/>
                    </a:cubicBezTo>
                    <a:cubicBezTo>
                      <a:pt x="301717" y="54666"/>
                      <a:pt x="376936" y="55468"/>
                      <a:pt x="451999" y="53193"/>
                    </a:cubicBezTo>
                    <a:cubicBezTo>
                      <a:pt x="527062" y="48644"/>
                      <a:pt x="604232" y="57785"/>
                      <a:pt x="677187" y="39546"/>
                    </a:cubicBezTo>
                    <a:cubicBezTo>
                      <a:pt x="726660" y="27178"/>
                      <a:pt x="695151" y="33655"/>
                      <a:pt x="772722" y="25898"/>
                    </a:cubicBezTo>
                    <a:cubicBezTo>
                      <a:pt x="850413" y="0"/>
                      <a:pt x="799304" y="11405"/>
                      <a:pt x="929671" y="19074"/>
                    </a:cubicBezTo>
                    <a:cubicBezTo>
                      <a:pt x="934220" y="32722"/>
                      <a:pt x="939830" y="46061"/>
                      <a:pt x="943319" y="60017"/>
                    </a:cubicBezTo>
                    <a:cubicBezTo>
                      <a:pt x="950371" y="88227"/>
                      <a:pt x="954595" y="145486"/>
                      <a:pt x="956966" y="169199"/>
                    </a:cubicBezTo>
                    <a:cubicBezTo>
                      <a:pt x="954691" y="221516"/>
                      <a:pt x="952277" y="273826"/>
                      <a:pt x="950142" y="326149"/>
                    </a:cubicBezTo>
                    <a:cubicBezTo>
                      <a:pt x="947728" y="385284"/>
                      <a:pt x="946695" y="444482"/>
                      <a:pt x="943319" y="503570"/>
                    </a:cubicBezTo>
                    <a:cubicBezTo>
                      <a:pt x="942182" y="523468"/>
                      <a:pt x="935034" y="581793"/>
                      <a:pt x="929671" y="605928"/>
                    </a:cubicBezTo>
                    <a:cubicBezTo>
                      <a:pt x="928111" y="612950"/>
                      <a:pt x="925122" y="619575"/>
                      <a:pt x="922847" y="626399"/>
                    </a:cubicBezTo>
                    <a:cubicBezTo>
                      <a:pt x="920572" y="665068"/>
                      <a:pt x="924003" y="704500"/>
                      <a:pt x="916023" y="742405"/>
                    </a:cubicBezTo>
                    <a:cubicBezTo>
                      <a:pt x="914333" y="750430"/>
                      <a:pt x="902887" y="752385"/>
                      <a:pt x="895551" y="756053"/>
                    </a:cubicBezTo>
                    <a:cubicBezTo>
                      <a:pt x="884595" y="761531"/>
                      <a:pt x="873677" y="769364"/>
                      <a:pt x="861432" y="769701"/>
                    </a:cubicBezTo>
                    <a:cubicBezTo>
                      <a:pt x="624949" y="776210"/>
                      <a:pt x="388309" y="774250"/>
                      <a:pt x="151748" y="776525"/>
                    </a:cubicBezTo>
                    <a:cubicBezTo>
                      <a:pt x="87878" y="765880"/>
                      <a:pt x="120160" y="784124"/>
                      <a:pt x="97157" y="715110"/>
                    </a:cubicBezTo>
                    <a:lnTo>
                      <a:pt x="83510" y="674167"/>
                    </a:lnTo>
                    <a:lnTo>
                      <a:pt x="76686" y="653695"/>
                    </a:lnTo>
                    <a:cubicBezTo>
                      <a:pt x="74411" y="635498"/>
                      <a:pt x="72651" y="617229"/>
                      <a:pt x="69862" y="599104"/>
                    </a:cubicBezTo>
                    <a:cubicBezTo>
                      <a:pt x="68098" y="587640"/>
                      <a:pt x="64678" y="576466"/>
                      <a:pt x="63038" y="564984"/>
                    </a:cubicBezTo>
                    <a:cubicBezTo>
                      <a:pt x="60125" y="544594"/>
                      <a:pt x="59127" y="523960"/>
                      <a:pt x="56214" y="503570"/>
                    </a:cubicBezTo>
                    <a:cubicBezTo>
                      <a:pt x="54574" y="492088"/>
                      <a:pt x="51199" y="480907"/>
                      <a:pt x="49390" y="469450"/>
                    </a:cubicBezTo>
                    <a:cubicBezTo>
                      <a:pt x="45351" y="443870"/>
                      <a:pt x="37994" y="376097"/>
                      <a:pt x="28919" y="339796"/>
                    </a:cubicBezTo>
                    <a:cubicBezTo>
                      <a:pt x="27175" y="332818"/>
                      <a:pt x="24370" y="326149"/>
                      <a:pt x="22095" y="319325"/>
                    </a:cubicBezTo>
                    <a:cubicBezTo>
                      <a:pt x="19820" y="298853"/>
                      <a:pt x="18403" y="278268"/>
                      <a:pt x="15271" y="257910"/>
                    </a:cubicBezTo>
                    <a:cubicBezTo>
                      <a:pt x="9203" y="218466"/>
                      <a:pt x="3924" y="237985"/>
                      <a:pt x="1623" y="189671"/>
                    </a:cubicBezTo>
                    <a:cubicBezTo>
                      <a:pt x="0" y="155590"/>
                      <a:pt x="7310" y="104373"/>
                      <a:pt x="8447" y="87313"/>
                    </a:cubicBezTo>
                    <a:close/>
                  </a:path>
                </a:pathLst>
              </a:custGeom>
              <a:ln>
                <a:noFill/>
              </a:ln>
              <a:effectLst>
                <a:glow rad="101600">
                  <a:schemeClr val="tx1">
                    <a:alpha val="60000"/>
                  </a:schemeClr>
                </a:glo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1" name="Group 39"/>
            <p:cNvGrpSpPr/>
            <p:nvPr/>
          </p:nvGrpSpPr>
          <p:grpSpPr>
            <a:xfrm>
              <a:off x="17423606" y="21989678"/>
              <a:ext cx="2819399" cy="3042464"/>
              <a:chOff x="17347406" y="21712217"/>
              <a:chExt cx="2819399" cy="3042464"/>
            </a:xfrm>
          </p:grpSpPr>
          <p:grpSp>
            <p:nvGrpSpPr>
              <p:cNvPr id="812" name="Group 32"/>
              <p:cNvGrpSpPr/>
              <p:nvPr/>
            </p:nvGrpSpPr>
            <p:grpSpPr>
              <a:xfrm>
                <a:off x="17347406" y="21712217"/>
                <a:ext cx="2819399" cy="3042464"/>
                <a:chOff x="9498807" y="18941678"/>
                <a:chExt cx="2819399" cy="3042464"/>
              </a:xfrm>
            </p:grpSpPr>
            <p:pic>
              <p:nvPicPr>
                <p:cNvPr id="546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23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9498807" y="19877882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47" name="Freeform 4"/>
                <p:cNvSpPr/>
                <p:nvPr/>
              </p:nvSpPr>
              <p:spPr>
                <a:xfrm>
                  <a:off x="11008057" y="21097081"/>
                  <a:ext cx="929149" cy="288961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8" name="Snip Same Side Corner Rectangle 547"/>
                <p:cNvSpPr/>
                <p:nvPr/>
              </p:nvSpPr>
              <p:spPr>
                <a:xfrm rot="16200000">
                  <a:off x="11937206" y="21020881"/>
                  <a:ext cx="228600" cy="228600"/>
                </a:xfrm>
                <a:prstGeom prst="snip2Same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Rectangle 549"/>
                <p:cNvSpPr/>
                <p:nvPr/>
              </p:nvSpPr>
              <p:spPr>
                <a:xfrm>
                  <a:off x="12165806" y="20868481"/>
                  <a:ext cx="152400" cy="533400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51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2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4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10260779" y="18941678"/>
                  <a:ext cx="1219699" cy="914399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45" name="Freeform 544"/>
              <p:cNvSpPr/>
              <p:nvPr/>
            </p:nvSpPr>
            <p:spPr>
              <a:xfrm>
                <a:off x="17880806" y="23459281"/>
                <a:ext cx="956966" cy="784124"/>
              </a:xfrm>
              <a:custGeom>
                <a:avLst/>
                <a:gdLst>
                  <a:gd name="connsiteX0" fmla="*/ 8447 w 956966"/>
                  <a:gd name="connsiteY0" fmla="*/ 87313 h 784124"/>
                  <a:gd name="connsiteX1" fmla="*/ 8447 w 956966"/>
                  <a:gd name="connsiteY1" fmla="*/ 87313 h 784124"/>
                  <a:gd name="connsiteX2" fmla="*/ 165396 w 956966"/>
                  <a:gd name="connsiteY2" fmla="*/ 73665 h 784124"/>
                  <a:gd name="connsiteX3" fmla="*/ 226811 w 956966"/>
                  <a:gd name="connsiteY3" fmla="*/ 60017 h 784124"/>
                  <a:gd name="connsiteX4" fmla="*/ 451999 w 956966"/>
                  <a:gd name="connsiteY4" fmla="*/ 53193 h 784124"/>
                  <a:gd name="connsiteX5" fmla="*/ 677187 w 956966"/>
                  <a:gd name="connsiteY5" fmla="*/ 39546 h 784124"/>
                  <a:gd name="connsiteX6" fmla="*/ 772722 w 956966"/>
                  <a:gd name="connsiteY6" fmla="*/ 25898 h 784124"/>
                  <a:gd name="connsiteX7" fmla="*/ 929671 w 956966"/>
                  <a:gd name="connsiteY7" fmla="*/ 19074 h 784124"/>
                  <a:gd name="connsiteX8" fmla="*/ 943319 w 956966"/>
                  <a:gd name="connsiteY8" fmla="*/ 60017 h 784124"/>
                  <a:gd name="connsiteX9" fmla="*/ 956966 w 956966"/>
                  <a:gd name="connsiteY9" fmla="*/ 169199 h 784124"/>
                  <a:gd name="connsiteX10" fmla="*/ 950142 w 956966"/>
                  <a:gd name="connsiteY10" fmla="*/ 326149 h 784124"/>
                  <a:gd name="connsiteX11" fmla="*/ 943319 w 956966"/>
                  <a:gd name="connsiteY11" fmla="*/ 503570 h 784124"/>
                  <a:gd name="connsiteX12" fmla="*/ 929671 w 956966"/>
                  <a:gd name="connsiteY12" fmla="*/ 605928 h 784124"/>
                  <a:gd name="connsiteX13" fmla="*/ 922847 w 956966"/>
                  <a:gd name="connsiteY13" fmla="*/ 626399 h 784124"/>
                  <a:gd name="connsiteX14" fmla="*/ 916023 w 956966"/>
                  <a:gd name="connsiteY14" fmla="*/ 742405 h 784124"/>
                  <a:gd name="connsiteX15" fmla="*/ 895551 w 956966"/>
                  <a:gd name="connsiteY15" fmla="*/ 756053 h 784124"/>
                  <a:gd name="connsiteX16" fmla="*/ 861432 w 956966"/>
                  <a:gd name="connsiteY16" fmla="*/ 769701 h 784124"/>
                  <a:gd name="connsiteX17" fmla="*/ 151748 w 956966"/>
                  <a:gd name="connsiteY17" fmla="*/ 776525 h 784124"/>
                  <a:gd name="connsiteX18" fmla="*/ 97157 w 956966"/>
                  <a:gd name="connsiteY18" fmla="*/ 715110 h 784124"/>
                  <a:gd name="connsiteX19" fmla="*/ 83510 w 956966"/>
                  <a:gd name="connsiteY19" fmla="*/ 674167 h 784124"/>
                  <a:gd name="connsiteX20" fmla="*/ 76686 w 956966"/>
                  <a:gd name="connsiteY20" fmla="*/ 653695 h 784124"/>
                  <a:gd name="connsiteX21" fmla="*/ 69862 w 956966"/>
                  <a:gd name="connsiteY21" fmla="*/ 599104 h 784124"/>
                  <a:gd name="connsiteX22" fmla="*/ 63038 w 956966"/>
                  <a:gd name="connsiteY22" fmla="*/ 564984 h 784124"/>
                  <a:gd name="connsiteX23" fmla="*/ 56214 w 956966"/>
                  <a:gd name="connsiteY23" fmla="*/ 503570 h 784124"/>
                  <a:gd name="connsiteX24" fmla="*/ 49390 w 956966"/>
                  <a:gd name="connsiteY24" fmla="*/ 469450 h 784124"/>
                  <a:gd name="connsiteX25" fmla="*/ 28919 w 956966"/>
                  <a:gd name="connsiteY25" fmla="*/ 339796 h 784124"/>
                  <a:gd name="connsiteX26" fmla="*/ 22095 w 956966"/>
                  <a:gd name="connsiteY26" fmla="*/ 319325 h 784124"/>
                  <a:gd name="connsiteX27" fmla="*/ 15271 w 956966"/>
                  <a:gd name="connsiteY27" fmla="*/ 257910 h 784124"/>
                  <a:gd name="connsiteX28" fmla="*/ 1623 w 956966"/>
                  <a:gd name="connsiteY28" fmla="*/ 189671 h 784124"/>
                  <a:gd name="connsiteX29" fmla="*/ 8447 w 956966"/>
                  <a:gd name="connsiteY29" fmla="*/ 87313 h 78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56966" h="784124">
                    <a:moveTo>
                      <a:pt x="8447" y="87313"/>
                    </a:moveTo>
                    <a:lnTo>
                      <a:pt x="8447" y="87313"/>
                    </a:lnTo>
                    <a:cubicBezTo>
                      <a:pt x="51730" y="84427"/>
                      <a:pt x="118369" y="81964"/>
                      <a:pt x="165396" y="73665"/>
                    </a:cubicBezTo>
                    <a:cubicBezTo>
                      <a:pt x="186048" y="70020"/>
                      <a:pt x="205893" y="61511"/>
                      <a:pt x="226811" y="60017"/>
                    </a:cubicBezTo>
                    <a:cubicBezTo>
                      <a:pt x="301717" y="54666"/>
                      <a:pt x="376936" y="55468"/>
                      <a:pt x="451999" y="53193"/>
                    </a:cubicBezTo>
                    <a:cubicBezTo>
                      <a:pt x="527062" y="48644"/>
                      <a:pt x="604232" y="57785"/>
                      <a:pt x="677187" y="39546"/>
                    </a:cubicBezTo>
                    <a:cubicBezTo>
                      <a:pt x="726660" y="27178"/>
                      <a:pt x="695151" y="33655"/>
                      <a:pt x="772722" y="25898"/>
                    </a:cubicBezTo>
                    <a:cubicBezTo>
                      <a:pt x="850413" y="0"/>
                      <a:pt x="799304" y="11405"/>
                      <a:pt x="929671" y="19074"/>
                    </a:cubicBezTo>
                    <a:cubicBezTo>
                      <a:pt x="934220" y="32722"/>
                      <a:pt x="939830" y="46061"/>
                      <a:pt x="943319" y="60017"/>
                    </a:cubicBezTo>
                    <a:cubicBezTo>
                      <a:pt x="950371" y="88227"/>
                      <a:pt x="954595" y="145486"/>
                      <a:pt x="956966" y="169199"/>
                    </a:cubicBezTo>
                    <a:cubicBezTo>
                      <a:pt x="954691" y="221516"/>
                      <a:pt x="952277" y="273826"/>
                      <a:pt x="950142" y="326149"/>
                    </a:cubicBezTo>
                    <a:cubicBezTo>
                      <a:pt x="947728" y="385284"/>
                      <a:pt x="946695" y="444482"/>
                      <a:pt x="943319" y="503570"/>
                    </a:cubicBezTo>
                    <a:cubicBezTo>
                      <a:pt x="942182" y="523468"/>
                      <a:pt x="935034" y="581793"/>
                      <a:pt x="929671" y="605928"/>
                    </a:cubicBezTo>
                    <a:cubicBezTo>
                      <a:pt x="928111" y="612950"/>
                      <a:pt x="925122" y="619575"/>
                      <a:pt x="922847" y="626399"/>
                    </a:cubicBezTo>
                    <a:cubicBezTo>
                      <a:pt x="920572" y="665068"/>
                      <a:pt x="924003" y="704500"/>
                      <a:pt x="916023" y="742405"/>
                    </a:cubicBezTo>
                    <a:cubicBezTo>
                      <a:pt x="914333" y="750430"/>
                      <a:pt x="902887" y="752385"/>
                      <a:pt x="895551" y="756053"/>
                    </a:cubicBezTo>
                    <a:cubicBezTo>
                      <a:pt x="884595" y="761531"/>
                      <a:pt x="873677" y="769364"/>
                      <a:pt x="861432" y="769701"/>
                    </a:cubicBezTo>
                    <a:cubicBezTo>
                      <a:pt x="624949" y="776210"/>
                      <a:pt x="388309" y="774250"/>
                      <a:pt x="151748" y="776525"/>
                    </a:cubicBezTo>
                    <a:cubicBezTo>
                      <a:pt x="87878" y="765880"/>
                      <a:pt x="120160" y="784124"/>
                      <a:pt x="97157" y="715110"/>
                    </a:cubicBezTo>
                    <a:lnTo>
                      <a:pt x="83510" y="674167"/>
                    </a:lnTo>
                    <a:lnTo>
                      <a:pt x="76686" y="653695"/>
                    </a:lnTo>
                    <a:cubicBezTo>
                      <a:pt x="74411" y="635498"/>
                      <a:pt x="72651" y="617229"/>
                      <a:pt x="69862" y="599104"/>
                    </a:cubicBezTo>
                    <a:cubicBezTo>
                      <a:pt x="68098" y="587640"/>
                      <a:pt x="64678" y="576466"/>
                      <a:pt x="63038" y="564984"/>
                    </a:cubicBezTo>
                    <a:cubicBezTo>
                      <a:pt x="60125" y="544594"/>
                      <a:pt x="59127" y="523960"/>
                      <a:pt x="56214" y="503570"/>
                    </a:cubicBezTo>
                    <a:cubicBezTo>
                      <a:pt x="54574" y="492088"/>
                      <a:pt x="51199" y="480907"/>
                      <a:pt x="49390" y="469450"/>
                    </a:cubicBezTo>
                    <a:cubicBezTo>
                      <a:pt x="45351" y="443870"/>
                      <a:pt x="37994" y="376097"/>
                      <a:pt x="28919" y="339796"/>
                    </a:cubicBezTo>
                    <a:cubicBezTo>
                      <a:pt x="27175" y="332818"/>
                      <a:pt x="24370" y="326149"/>
                      <a:pt x="22095" y="319325"/>
                    </a:cubicBezTo>
                    <a:cubicBezTo>
                      <a:pt x="19820" y="298853"/>
                      <a:pt x="18403" y="278268"/>
                      <a:pt x="15271" y="257910"/>
                    </a:cubicBezTo>
                    <a:cubicBezTo>
                      <a:pt x="9203" y="218466"/>
                      <a:pt x="3924" y="237985"/>
                      <a:pt x="1623" y="189671"/>
                    </a:cubicBezTo>
                    <a:cubicBezTo>
                      <a:pt x="0" y="155590"/>
                      <a:pt x="7310" y="104373"/>
                      <a:pt x="8447" y="87313"/>
                    </a:cubicBezTo>
                    <a:close/>
                  </a:path>
                </a:pathLst>
              </a:custGeom>
              <a:ln>
                <a:noFill/>
              </a:ln>
              <a:effectLst>
                <a:glow rad="101600">
                  <a:schemeClr val="tx1">
                    <a:alpha val="60000"/>
                  </a:schemeClr>
                </a:glo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1" name="TextBox 540"/>
            <p:cNvSpPr txBox="1"/>
            <p:nvPr/>
          </p:nvSpPr>
          <p:spPr>
            <a:xfrm>
              <a:off x="8203382" y="25106363"/>
              <a:ext cx="3326036" cy="936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1) Before testing</a:t>
              </a:r>
            </a:p>
          </p:txBody>
        </p:sp>
        <p:sp>
          <p:nvSpPr>
            <p:cNvPr id="542" name="TextBox 541"/>
            <p:cNvSpPr txBox="1"/>
            <p:nvPr/>
          </p:nvSpPr>
          <p:spPr>
            <a:xfrm>
              <a:off x="12775361" y="25182572"/>
              <a:ext cx="3756213" cy="936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2a) Good appliance</a:t>
              </a:r>
              <a:endParaRPr lang="en-US" sz="1000" dirty="0"/>
            </a:p>
          </p:txBody>
        </p:sp>
        <p:sp>
          <p:nvSpPr>
            <p:cNvPr id="543" name="TextBox 542"/>
            <p:cNvSpPr txBox="1"/>
            <p:nvPr/>
          </p:nvSpPr>
          <p:spPr>
            <a:xfrm>
              <a:off x="16524443" y="25178119"/>
              <a:ext cx="4191455" cy="936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2b) Shorted appliance</a:t>
              </a:r>
              <a:endParaRPr lang="en-US" sz="1000" dirty="0"/>
            </a:p>
          </p:txBody>
        </p:sp>
      </p:grpSp>
      <p:cxnSp>
        <p:nvCxnSpPr>
          <p:cNvPr id="640" name="Curved Connector 639"/>
          <p:cNvCxnSpPr>
            <a:stCxn id="617" idx="7"/>
            <a:endCxn id="402" idx="1"/>
          </p:cNvCxnSpPr>
          <p:nvPr/>
        </p:nvCxnSpPr>
        <p:spPr>
          <a:xfrm rot="5400000" flipH="1" flipV="1">
            <a:off x="36078085" y="2455160"/>
            <a:ext cx="30480" cy="2247513"/>
          </a:xfrm>
          <a:prstGeom prst="curvedConnector3">
            <a:avLst>
              <a:gd name="adj1" fmla="val 164081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urved Connector 692"/>
          <p:cNvCxnSpPr>
            <a:stCxn id="617" idx="4"/>
            <a:endCxn id="740" idx="1"/>
          </p:cNvCxnSpPr>
          <p:nvPr/>
        </p:nvCxnSpPr>
        <p:spPr>
          <a:xfrm rot="16200000" flipH="1">
            <a:off x="33453910" y="5027565"/>
            <a:ext cx="868651" cy="811593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0" name="Group 479"/>
          <p:cNvGrpSpPr/>
          <p:nvPr/>
        </p:nvGrpSpPr>
        <p:grpSpPr>
          <a:xfrm>
            <a:off x="213519" y="102076"/>
            <a:ext cx="5943600" cy="2898884"/>
            <a:chOff x="213519" y="102076"/>
            <a:chExt cx="5943600" cy="2898884"/>
          </a:xfrm>
        </p:grpSpPr>
        <p:sp>
          <p:nvSpPr>
            <p:cNvPr id="700" name="TextBox 699"/>
            <p:cNvSpPr txBox="1"/>
            <p:nvPr/>
          </p:nvSpPr>
          <p:spPr>
            <a:xfrm>
              <a:off x="213519" y="102076"/>
              <a:ext cx="5943600" cy="2898884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marL="209672" indent="-209672">
                <a:spcAft>
                  <a:spcPts val="600"/>
                </a:spcAft>
              </a:pPr>
              <a:r>
                <a:rPr lang="en-US" sz="1800" b="1" dirty="0" smtClean="0"/>
                <a:t>GENERAL GUIDANCE</a:t>
              </a:r>
            </a:p>
            <a:p>
              <a:pPr marL="209672" indent="-209672">
                <a:spcAft>
                  <a:spcPts val="600"/>
                </a:spcAft>
                <a:buAutoNum type="arabicPeriod"/>
              </a:pPr>
              <a:r>
                <a:rPr lang="en-US" sz="1800" dirty="0" smtClean="0"/>
                <a:t>Wear appropriate safety gear and take  precautions</a:t>
              </a:r>
            </a:p>
            <a:p>
              <a:pPr marL="458788" lvl="1" indent="-1588">
                <a:spcAft>
                  <a:spcPts val="600"/>
                </a:spcAft>
              </a:pPr>
              <a:r>
                <a:rPr lang="en-US" sz="1800" dirty="0" smtClean="0"/>
                <a:t>Never work with rotating parts before system is completely off</a:t>
              </a:r>
            </a:p>
            <a:p>
              <a:pPr marL="458788" lvl="1" indent="-1588">
                <a:spcAft>
                  <a:spcPts val="600"/>
                </a:spcAft>
              </a:pPr>
              <a:r>
                <a:rPr lang="en-US" sz="1800" dirty="0" smtClean="0"/>
                <a:t>Use gloves when dealing with cables and electricity even if the problem seems trivial and turn off switch</a:t>
              </a:r>
            </a:p>
            <a:p>
              <a:pPr marL="209672" indent="-209672">
                <a:spcAft>
                  <a:spcPts val="600"/>
                </a:spcAft>
                <a:buAutoNum type="arabicPeriod"/>
              </a:pPr>
              <a:r>
                <a:rPr lang="en-US" sz="1800" dirty="0" smtClean="0"/>
                <a:t>Use appropriate tools for the task at hand</a:t>
              </a:r>
            </a:p>
            <a:p>
              <a:pPr marL="209672" indent="-209672">
                <a:spcAft>
                  <a:spcPts val="600"/>
                </a:spcAft>
                <a:buAutoNum type="arabicPeriod"/>
              </a:pPr>
              <a:r>
                <a:rPr lang="en-US" sz="1800" dirty="0" smtClean="0"/>
                <a:t>If operators can’t fox or find the problem by themselves contact trained technician only</a:t>
              </a:r>
            </a:p>
          </p:txBody>
        </p:sp>
        <p:pic>
          <p:nvPicPr>
            <p:cNvPr id="701" name="Picture 4" descr="http://www.team-doctor.com/Assets/adobe_reader_files/hazard_icon.gif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404648" y="884237"/>
              <a:ext cx="189871" cy="191007"/>
            </a:xfrm>
            <a:prstGeom prst="rect">
              <a:avLst/>
            </a:prstGeom>
            <a:noFill/>
          </p:spPr>
        </p:pic>
        <p:pic>
          <p:nvPicPr>
            <p:cNvPr id="702" name="Picture 4" descr="http://www.team-doctor.com/Assets/adobe_reader_files/hazard_icon.gif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404648" y="1379537"/>
              <a:ext cx="189871" cy="191007"/>
            </a:xfrm>
            <a:prstGeom prst="rect">
              <a:avLst/>
            </a:prstGeom>
            <a:noFill/>
          </p:spPr>
        </p:pic>
      </p:grpSp>
      <p:grpSp>
        <p:nvGrpSpPr>
          <p:cNvPr id="813" name="Group 822"/>
          <p:cNvGrpSpPr/>
          <p:nvPr/>
        </p:nvGrpSpPr>
        <p:grpSpPr>
          <a:xfrm>
            <a:off x="36103719" y="25573037"/>
            <a:ext cx="6821391" cy="4114800"/>
            <a:chOff x="35911728" y="25954037"/>
            <a:chExt cx="6821391" cy="4114800"/>
          </a:xfrm>
        </p:grpSpPr>
        <p:grpSp>
          <p:nvGrpSpPr>
            <p:cNvPr id="814" name="Group 155"/>
            <p:cNvGrpSpPr/>
            <p:nvPr/>
          </p:nvGrpSpPr>
          <p:grpSpPr>
            <a:xfrm>
              <a:off x="35911728" y="25954037"/>
              <a:ext cx="6821391" cy="2971800"/>
              <a:chOff x="15345860" y="5314795"/>
              <a:chExt cx="10459744" cy="9982491"/>
            </a:xfrm>
          </p:grpSpPr>
          <p:sp>
            <p:nvSpPr>
              <p:cNvPr id="766" name="TextBox 765"/>
              <p:cNvSpPr txBox="1"/>
              <p:nvPr/>
            </p:nvSpPr>
            <p:spPr>
              <a:xfrm>
                <a:off x="17916453" y="5314795"/>
                <a:ext cx="4046070" cy="11372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Overheated ELC or generator</a:t>
                </a:r>
                <a:endParaRPr lang="en-US" sz="1600" b="1" dirty="0"/>
              </a:p>
            </p:txBody>
          </p:sp>
          <p:sp>
            <p:nvSpPr>
              <p:cNvPr id="767" name="TextBox 766"/>
              <p:cNvSpPr txBox="1"/>
              <p:nvPr/>
            </p:nvSpPr>
            <p:spPr>
              <a:xfrm>
                <a:off x="15345860" y="6716385"/>
                <a:ext cx="10459744" cy="8580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200" indent="-203200">
                  <a:buBlip>
                    <a:blip r:embed="rId27"/>
                  </a:buBlip>
                </a:pPr>
                <a:r>
                  <a:rPr lang="en-US" sz="1600" dirty="0" smtClean="0"/>
                  <a:t>Check water supply to ballast</a:t>
                </a:r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/>
                <a:endParaRPr lang="en-US" sz="1600" dirty="0" smtClean="0"/>
              </a:p>
              <a:p>
                <a:pPr marL="203200" indent="-203200">
                  <a:buBlip>
                    <a:blip r:embed="rId27"/>
                  </a:buBlip>
                </a:pPr>
                <a:endParaRPr lang="en-US" sz="1600" dirty="0" smtClean="0"/>
              </a:p>
              <a:p>
                <a:pPr marL="314508" indent="-314508"/>
                <a:endParaRPr lang="en-US" sz="1600" dirty="0" smtClean="0"/>
              </a:p>
              <a:p>
                <a:pPr marL="236538" indent="-234950">
                  <a:buBlip>
                    <a:blip r:embed="rId27"/>
                  </a:buBlip>
                </a:pPr>
                <a:r>
                  <a:rPr lang="en-US" sz="1600" dirty="0" smtClean="0"/>
                  <a:t>Check under-greased/over-greased bearings</a:t>
                </a:r>
              </a:p>
            </p:txBody>
          </p:sp>
        </p:grpSp>
        <p:grpSp>
          <p:nvGrpSpPr>
            <p:cNvPr id="815" name="Group 190"/>
            <p:cNvGrpSpPr/>
            <p:nvPr/>
          </p:nvGrpSpPr>
          <p:grpSpPr>
            <a:xfrm>
              <a:off x="36408519" y="26868437"/>
              <a:ext cx="2461776" cy="1371600"/>
              <a:chOff x="888211" y="2428082"/>
              <a:chExt cx="6918881" cy="7688811"/>
            </a:xfrm>
          </p:grpSpPr>
          <p:grpSp>
            <p:nvGrpSpPr>
              <p:cNvPr id="816" name="Group 116"/>
              <p:cNvGrpSpPr/>
              <p:nvPr/>
            </p:nvGrpSpPr>
            <p:grpSpPr>
              <a:xfrm>
                <a:off x="4622006" y="2428082"/>
                <a:ext cx="826800" cy="2057402"/>
                <a:chOff x="2259806" y="3610303"/>
                <a:chExt cx="826800" cy="2780178"/>
              </a:xfrm>
            </p:grpSpPr>
            <p:pic>
              <p:nvPicPr>
                <p:cNvPr id="763" name="Picture 2" descr="http://i.ebayimg.com/00/$(KGrHqIOKkQE3r7QqCd3BO!JM0epC!~~_35.JPG"/>
                <p:cNvPicPr>
                  <a:picLocks noChangeAspect="1" noChangeArrowheads="1"/>
                </p:cNvPicPr>
                <p:nvPr/>
              </p:nvPicPr>
              <p:blipFill>
                <a:blip r:embed="rId28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9333" t="7636" r="52000"/>
                <a:stretch>
                  <a:fillRect/>
                </a:stretch>
              </p:blipFill>
              <p:spPr bwMode="auto">
                <a:xfrm>
                  <a:off x="2717006" y="4561681"/>
                  <a:ext cx="369600" cy="1828800"/>
                </a:xfrm>
                <a:prstGeom prst="rect">
                  <a:avLst/>
                </a:prstGeom>
                <a:noFill/>
              </p:spPr>
            </p:pic>
            <p:sp>
              <p:nvSpPr>
                <p:cNvPr id="764" name="Freeform 763"/>
                <p:cNvSpPr/>
                <p:nvPr/>
              </p:nvSpPr>
              <p:spPr>
                <a:xfrm>
                  <a:off x="2259806" y="3610303"/>
                  <a:ext cx="681132" cy="1040525"/>
                </a:xfrm>
                <a:custGeom>
                  <a:avLst/>
                  <a:gdLst>
                    <a:gd name="connsiteX0" fmla="*/ 0 w 681132"/>
                    <a:gd name="connsiteY0" fmla="*/ 0 h 1040525"/>
                    <a:gd name="connsiteX1" fmla="*/ 236482 w 681132"/>
                    <a:gd name="connsiteY1" fmla="*/ 157656 h 1040525"/>
                    <a:gd name="connsiteX2" fmla="*/ 315310 w 681132"/>
                    <a:gd name="connsiteY2" fmla="*/ 236483 h 1040525"/>
                    <a:gd name="connsiteX3" fmla="*/ 409903 w 681132"/>
                    <a:gd name="connsiteY3" fmla="*/ 362607 h 1040525"/>
                    <a:gd name="connsiteX4" fmla="*/ 441434 w 681132"/>
                    <a:gd name="connsiteY4" fmla="*/ 425669 h 1040525"/>
                    <a:gd name="connsiteX5" fmla="*/ 520262 w 681132"/>
                    <a:gd name="connsiteY5" fmla="*/ 520263 h 1040525"/>
                    <a:gd name="connsiteX6" fmla="*/ 614855 w 681132"/>
                    <a:gd name="connsiteY6" fmla="*/ 693683 h 1040525"/>
                    <a:gd name="connsiteX7" fmla="*/ 630620 w 681132"/>
                    <a:gd name="connsiteY7" fmla="*/ 756745 h 1040525"/>
                    <a:gd name="connsiteX8" fmla="*/ 646386 w 681132"/>
                    <a:gd name="connsiteY8" fmla="*/ 804042 h 1040525"/>
                    <a:gd name="connsiteX9" fmla="*/ 614855 w 681132"/>
                    <a:gd name="connsiteY9" fmla="*/ 1040525 h 104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1132" h="1040525">
                      <a:moveTo>
                        <a:pt x="0" y="0"/>
                      </a:moveTo>
                      <a:cubicBezTo>
                        <a:pt x="115675" y="38560"/>
                        <a:pt x="64373" y="15919"/>
                        <a:pt x="236482" y="157656"/>
                      </a:cubicBezTo>
                      <a:cubicBezTo>
                        <a:pt x="265167" y="181279"/>
                        <a:pt x="291307" y="208116"/>
                        <a:pt x="315310" y="236483"/>
                      </a:cubicBezTo>
                      <a:cubicBezTo>
                        <a:pt x="349255" y="276600"/>
                        <a:pt x="386401" y="315603"/>
                        <a:pt x="409903" y="362607"/>
                      </a:cubicBezTo>
                      <a:cubicBezTo>
                        <a:pt x="420413" y="383628"/>
                        <a:pt x="427774" y="406545"/>
                        <a:pt x="441434" y="425669"/>
                      </a:cubicBezTo>
                      <a:cubicBezTo>
                        <a:pt x="518421" y="533451"/>
                        <a:pt x="462518" y="414399"/>
                        <a:pt x="520262" y="520263"/>
                      </a:cubicBezTo>
                      <a:cubicBezTo>
                        <a:pt x="627562" y="716980"/>
                        <a:pt x="542834" y="585652"/>
                        <a:pt x="614855" y="693683"/>
                      </a:cubicBezTo>
                      <a:cubicBezTo>
                        <a:pt x="620110" y="714704"/>
                        <a:pt x="624667" y="735911"/>
                        <a:pt x="630620" y="756745"/>
                      </a:cubicBezTo>
                      <a:cubicBezTo>
                        <a:pt x="635185" y="772724"/>
                        <a:pt x="646386" y="787423"/>
                        <a:pt x="646386" y="804042"/>
                      </a:cubicBezTo>
                      <a:cubicBezTo>
                        <a:pt x="646386" y="1015875"/>
                        <a:pt x="681132" y="974243"/>
                        <a:pt x="614855" y="1040525"/>
                      </a:cubicBezTo>
                    </a:path>
                  </a:pathLst>
                </a:custGeom>
                <a:ln w="571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700"/>
                </a:p>
              </p:txBody>
            </p:sp>
          </p:grpSp>
          <p:sp>
            <p:nvSpPr>
              <p:cNvPr id="744" name="Rectangle 743"/>
              <p:cNvSpPr/>
              <p:nvPr/>
            </p:nvSpPr>
            <p:spPr>
              <a:xfrm>
                <a:off x="4926805" y="3190079"/>
                <a:ext cx="1905001" cy="3200397"/>
              </a:xfrm>
              <a:prstGeom prst="rect">
                <a:avLst/>
              </a:prstGeom>
              <a:solidFill>
                <a:schemeClr val="accent1">
                  <a:alpha val="38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46" name="Rectangle 745"/>
              <p:cNvSpPr/>
              <p:nvPr/>
            </p:nvSpPr>
            <p:spPr>
              <a:xfrm>
                <a:off x="4622006" y="2961483"/>
                <a:ext cx="304801" cy="3428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49" name="Rectangle 748"/>
              <p:cNvSpPr/>
              <p:nvPr/>
            </p:nvSpPr>
            <p:spPr>
              <a:xfrm>
                <a:off x="6831806" y="2961483"/>
                <a:ext cx="304801" cy="3428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0" name="Rectangle 749"/>
              <p:cNvSpPr/>
              <p:nvPr/>
            </p:nvSpPr>
            <p:spPr>
              <a:xfrm rot="16200000">
                <a:off x="5784057" y="5190329"/>
                <a:ext cx="190499" cy="251460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grpSp>
            <p:nvGrpSpPr>
              <p:cNvPr id="817" name="Group 126"/>
              <p:cNvGrpSpPr/>
              <p:nvPr/>
            </p:nvGrpSpPr>
            <p:grpSpPr>
              <a:xfrm>
                <a:off x="1116805" y="2428082"/>
                <a:ext cx="826800" cy="2057402"/>
                <a:chOff x="2259806" y="3610303"/>
                <a:chExt cx="826800" cy="2780178"/>
              </a:xfrm>
            </p:grpSpPr>
            <p:pic>
              <p:nvPicPr>
                <p:cNvPr id="760" name="Picture 2" descr="http://i.ebayimg.com/00/$(KGrHqIOKkQE3r7QqCd3BO!JM0epC!~~_35.JPG"/>
                <p:cNvPicPr>
                  <a:picLocks noChangeAspect="1" noChangeArrowheads="1"/>
                </p:cNvPicPr>
                <p:nvPr/>
              </p:nvPicPr>
              <p:blipFill>
                <a:blip r:embed="rId28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9333" t="7636" r="52000"/>
                <a:stretch>
                  <a:fillRect/>
                </a:stretch>
              </p:blipFill>
              <p:spPr bwMode="auto">
                <a:xfrm>
                  <a:off x="2717006" y="4561681"/>
                  <a:ext cx="369600" cy="1828800"/>
                </a:xfrm>
                <a:prstGeom prst="rect">
                  <a:avLst/>
                </a:prstGeom>
                <a:noFill/>
              </p:spPr>
            </p:pic>
            <p:sp>
              <p:nvSpPr>
                <p:cNvPr id="762" name="Freeform 761"/>
                <p:cNvSpPr/>
                <p:nvPr/>
              </p:nvSpPr>
              <p:spPr>
                <a:xfrm>
                  <a:off x="2259806" y="3610303"/>
                  <a:ext cx="681132" cy="1040525"/>
                </a:xfrm>
                <a:custGeom>
                  <a:avLst/>
                  <a:gdLst>
                    <a:gd name="connsiteX0" fmla="*/ 0 w 681132"/>
                    <a:gd name="connsiteY0" fmla="*/ 0 h 1040525"/>
                    <a:gd name="connsiteX1" fmla="*/ 236482 w 681132"/>
                    <a:gd name="connsiteY1" fmla="*/ 157656 h 1040525"/>
                    <a:gd name="connsiteX2" fmla="*/ 315310 w 681132"/>
                    <a:gd name="connsiteY2" fmla="*/ 236483 h 1040525"/>
                    <a:gd name="connsiteX3" fmla="*/ 409903 w 681132"/>
                    <a:gd name="connsiteY3" fmla="*/ 362607 h 1040525"/>
                    <a:gd name="connsiteX4" fmla="*/ 441434 w 681132"/>
                    <a:gd name="connsiteY4" fmla="*/ 425669 h 1040525"/>
                    <a:gd name="connsiteX5" fmla="*/ 520262 w 681132"/>
                    <a:gd name="connsiteY5" fmla="*/ 520263 h 1040525"/>
                    <a:gd name="connsiteX6" fmla="*/ 614855 w 681132"/>
                    <a:gd name="connsiteY6" fmla="*/ 693683 h 1040525"/>
                    <a:gd name="connsiteX7" fmla="*/ 630620 w 681132"/>
                    <a:gd name="connsiteY7" fmla="*/ 756745 h 1040525"/>
                    <a:gd name="connsiteX8" fmla="*/ 646386 w 681132"/>
                    <a:gd name="connsiteY8" fmla="*/ 804042 h 1040525"/>
                    <a:gd name="connsiteX9" fmla="*/ 614855 w 681132"/>
                    <a:gd name="connsiteY9" fmla="*/ 1040525 h 104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1132" h="1040525">
                      <a:moveTo>
                        <a:pt x="0" y="0"/>
                      </a:moveTo>
                      <a:cubicBezTo>
                        <a:pt x="115675" y="38560"/>
                        <a:pt x="64373" y="15919"/>
                        <a:pt x="236482" y="157656"/>
                      </a:cubicBezTo>
                      <a:cubicBezTo>
                        <a:pt x="265167" y="181279"/>
                        <a:pt x="291307" y="208116"/>
                        <a:pt x="315310" y="236483"/>
                      </a:cubicBezTo>
                      <a:cubicBezTo>
                        <a:pt x="349255" y="276600"/>
                        <a:pt x="386401" y="315603"/>
                        <a:pt x="409903" y="362607"/>
                      </a:cubicBezTo>
                      <a:cubicBezTo>
                        <a:pt x="420413" y="383628"/>
                        <a:pt x="427774" y="406545"/>
                        <a:pt x="441434" y="425669"/>
                      </a:cubicBezTo>
                      <a:cubicBezTo>
                        <a:pt x="518421" y="533451"/>
                        <a:pt x="462518" y="414399"/>
                        <a:pt x="520262" y="520263"/>
                      </a:cubicBezTo>
                      <a:cubicBezTo>
                        <a:pt x="627562" y="716980"/>
                        <a:pt x="542834" y="585652"/>
                        <a:pt x="614855" y="693683"/>
                      </a:cubicBezTo>
                      <a:cubicBezTo>
                        <a:pt x="620110" y="714704"/>
                        <a:pt x="624667" y="735911"/>
                        <a:pt x="630620" y="756745"/>
                      </a:cubicBezTo>
                      <a:cubicBezTo>
                        <a:pt x="635185" y="772724"/>
                        <a:pt x="646386" y="787423"/>
                        <a:pt x="646386" y="804042"/>
                      </a:cubicBezTo>
                      <a:cubicBezTo>
                        <a:pt x="646386" y="1015875"/>
                        <a:pt x="681132" y="974243"/>
                        <a:pt x="614855" y="1040525"/>
                      </a:cubicBezTo>
                    </a:path>
                  </a:pathLst>
                </a:custGeom>
                <a:ln w="571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700"/>
                </a:p>
              </p:txBody>
            </p:sp>
          </p:grpSp>
          <p:sp>
            <p:nvSpPr>
              <p:cNvPr id="752" name="Rectangle 751"/>
              <p:cNvSpPr/>
              <p:nvPr/>
            </p:nvSpPr>
            <p:spPr>
              <a:xfrm>
                <a:off x="1421606" y="4714079"/>
                <a:ext cx="1905001" cy="1676397"/>
              </a:xfrm>
              <a:prstGeom prst="rect">
                <a:avLst/>
              </a:prstGeom>
              <a:solidFill>
                <a:schemeClr val="accent1">
                  <a:alpha val="38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3" name="Rectangle 752"/>
              <p:cNvSpPr/>
              <p:nvPr/>
            </p:nvSpPr>
            <p:spPr>
              <a:xfrm>
                <a:off x="1116805" y="2961483"/>
                <a:ext cx="304801" cy="3428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4" name="Rectangle 753"/>
              <p:cNvSpPr/>
              <p:nvPr/>
            </p:nvSpPr>
            <p:spPr>
              <a:xfrm>
                <a:off x="3326608" y="2961483"/>
                <a:ext cx="304801" cy="3428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5" name="Rectangle 754"/>
              <p:cNvSpPr/>
              <p:nvPr/>
            </p:nvSpPr>
            <p:spPr>
              <a:xfrm rot="16200000">
                <a:off x="2278856" y="5190329"/>
                <a:ext cx="190499" cy="251460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6" name="TextBox 755"/>
              <p:cNvSpPr txBox="1"/>
              <p:nvPr/>
            </p:nvSpPr>
            <p:spPr>
              <a:xfrm>
                <a:off x="888211" y="7873987"/>
                <a:ext cx="6918881" cy="2242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Check cooling water supply into ballast elements, replace if burnt/broken</a:t>
                </a:r>
                <a:endParaRPr lang="en-US" sz="1000" dirty="0"/>
              </a:p>
            </p:txBody>
          </p:sp>
          <p:sp>
            <p:nvSpPr>
              <p:cNvPr id="758" name="TextBox 757"/>
              <p:cNvSpPr txBox="1"/>
              <p:nvPr/>
            </p:nvSpPr>
            <p:spPr>
              <a:xfrm>
                <a:off x="1936371" y="6388184"/>
                <a:ext cx="978546" cy="1207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solidFill>
                      <a:srgbClr val="FF0000"/>
                    </a:solidFill>
                  </a:rPr>
                  <a:t>Bad</a:t>
                </a:r>
                <a:endParaRPr lang="en-US" sz="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59" name="TextBox 758"/>
              <p:cNvSpPr txBox="1"/>
              <p:nvPr/>
            </p:nvSpPr>
            <p:spPr>
              <a:xfrm>
                <a:off x="5495894" y="6388184"/>
                <a:ext cx="1163265" cy="1207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solidFill>
                      <a:srgbClr val="00B050"/>
                    </a:solidFill>
                  </a:rPr>
                  <a:t>Good</a:t>
                </a:r>
                <a:endParaRPr lang="en-US" sz="8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818" name="Group 209"/>
            <p:cNvGrpSpPr/>
            <p:nvPr/>
          </p:nvGrpSpPr>
          <p:grpSpPr>
            <a:xfrm>
              <a:off x="39719764" y="26944637"/>
              <a:ext cx="2556155" cy="1314510"/>
              <a:chOff x="11327606" y="4478975"/>
              <a:chExt cx="8093867" cy="6864084"/>
            </a:xfrm>
          </p:grpSpPr>
          <p:pic>
            <p:nvPicPr>
              <p:cNvPr id="733" name="Picture 19" descr="http://i3.squidoocdn.com/resize/squidoo_images/590/draft_lens19155440module158079183photo_1333181736.jpg"/>
              <p:cNvPicPr>
                <a:picLocks noChangeAspect="1" noChangeArrowheads="1"/>
              </p:cNvPicPr>
              <p:nvPr/>
            </p:nvPicPr>
            <p:blipFill>
              <a:blip r:embed="rId29" cstate="print"/>
              <a:srcRect l="21875" t="19857" r="31250" b="32485"/>
              <a:stretch>
                <a:fillRect/>
              </a:stretch>
            </p:blipFill>
            <p:spPr bwMode="auto">
              <a:xfrm>
                <a:off x="11327606" y="4478975"/>
                <a:ext cx="3429001" cy="365760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734" name="Picture 21" descr="http://t2.gstatic.com/images?q=tbn:ANd9GcRnjcNBNYPUfLdT2kWj3hb-A9t3VYIIktA-fi9DguXPNp6opsDXt6cuf3Da"/>
              <p:cNvPicPr>
                <a:picLocks noChangeAspect="1" noChangeArrowheads="1"/>
              </p:cNvPicPr>
              <p:nvPr/>
            </p:nvPicPr>
            <p:blipFill>
              <a:blip r:embed="rId30" cstate="print"/>
              <a:srcRect l="37655" t="6250" r="2966" b="18750"/>
              <a:stretch>
                <a:fillRect/>
              </a:stretch>
            </p:blipFill>
            <p:spPr bwMode="auto">
              <a:xfrm>
                <a:off x="15290007" y="4478975"/>
                <a:ext cx="3429001" cy="365760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736" name="TextBox 735"/>
              <p:cNvSpPr txBox="1"/>
              <p:nvPr/>
            </p:nvSpPr>
            <p:spPr>
              <a:xfrm>
                <a:off x="12489328" y="7910453"/>
                <a:ext cx="1102460" cy="1125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solidFill>
                      <a:srgbClr val="FF0000"/>
                    </a:solidFill>
                  </a:rPr>
                  <a:t>Bad</a:t>
                </a:r>
                <a:endParaRPr lang="en-US" sz="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37" name="Rectangle 736"/>
              <p:cNvSpPr/>
              <p:nvPr/>
            </p:nvSpPr>
            <p:spPr>
              <a:xfrm>
                <a:off x="16631848" y="7992780"/>
                <a:ext cx="1310570" cy="11250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b="1" dirty="0" smtClean="0">
                    <a:solidFill>
                      <a:srgbClr val="00B050"/>
                    </a:solidFill>
                  </a:rPr>
                  <a:t>Good</a:t>
                </a:r>
                <a:endParaRPr lang="en-US" sz="8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42" name="TextBox 741"/>
              <p:cNvSpPr txBox="1"/>
              <p:nvPr/>
            </p:nvSpPr>
            <p:spPr>
              <a:xfrm>
                <a:off x="11459187" y="9253772"/>
                <a:ext cx="7962286" cy="2089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Check if dust/anything blocked fan/ventilation</a:t>
                </a:r>
              </a:p>
            </p:txBody>
          </p:sp>
        </p:grpSp>
        <p:grpSp>
          <p:nvGrpSpPr>
            <p:cNvPr id="819" name="Group 216"/>
            <p:cNvGrpSpPr/>
            <p:nvPr/>
          </p:nvGrpSpPr>
          <p:grpSpPr>
            <a:xfrm>
              <a:off x="36666851" y="28944163"/>
              <a:ext cx="4999468" cy="1124674"/>
              <a:chOff x="2488416" y="24839651"/>
              <a:chExt cx="22613619" cy="9022561"/>
            </a:xfrm>
          </p:grpSpPr>
          <p:pic>
            <p:nvPicPr>
              <p:cNvPr id="719" name="Picture 23" descr="http://media.noria.com/sites/magazine_images/201206/Lube_tips_grease_web.jpg"/>
              <p:cNvPicPr>
                <a:picLocks noChangeAspect="1" noChangeArrowheads="1"/>
              </p:cNvPicPr>
              <p:nvPr/>
            </p:nvPicPr>
            <p:blipFill>
              <a:blip r:embed="rId31" cstate="print"/>
              <a:srcRect/>
              <a:stretch>
                <a:fillRect/>
              </a:stretch>
            </p:blipFill>
            <p:spPr bwMode="auto">
              <a:xfrm>
                <a:off x="10625969" y="24839651"/>
                <a:ext cx="6204028" cy="582467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720" name="Picture 4" descr="http://reliabilityweb.com/ee-assets/my-uploads/art09/uptime/1009/Ultra_Figure%202.jpg"/>
              <p:cNvPicPr>
                <a:picLocks noChangeAspect="1" noChangeArrowheads="1"/>
              </p:cNvPicPr>
              <p:nvPr/>
            </p:nvPicPr>
            <p:blipFill>
              <a:blip r:embed="rId32" cstate="print"/>
              <a:srcRect b="25833"/>
              <a:stretch>
                <a:fillRect/>
              </a:stretch>
            </p:blipFill>
            <p:spPr bwMode="auto">
              <a:xfrm>
                <a:off x="17864002" y="25162576"/>
                <a:ext cx="6204028" cy="519595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722" name="Picture 8" descr="http://4.bp.blogspot.com/-XSXVNBVy9Yw/TYt5_WJFxQI/AAAAAAAAALs/1SKjH88eRnY/s1600/Grease%2BIn%2BBearing%2Bfor%2Bpodcast.JPG"/>
              <p:cNvPicPr>
                <a:picLocks noChangeAspect="1" noChangeArrowheads="1"/>
              </p:cNvPicPr>
              <p:nvPr/>
            </p:nvPicPr>
            <p:blipFill>
              <a:blip r:embed="rId33" cstate="print"/>
              <a:srcRect l="15698" t="4624" r="12738" b="3468"/>
              <a:stretch>
                <a:fillRect/>
              </a:stretch>
            </p:blipFill>
            <p:spPr bwMode="auto">
              <a:xfrm>
                <a:off x="2488416" y="25162576"/>
                <a:ext cx="6204028" cy="5403521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724" name="TextBox 723"/>
              <p:cNvSpPr txBox="1"/>
              <p:nvPr/>
            </p:nvSpPr>
            <p:spPr>
              <a:xfrm>
                <a:off x="2698600" y="31886934"/>
                <a:ext cx="6617630" cy="1851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14508" indent="-314508"/>
                <a:r>
                  <a:rPr lang="en-US" sz="900" dirty="0" smtClean="0"/>
                  <a:t>1). Properly greased</a:t>
                </a:r>
                <a:endParaRPr lang="en-US" sz="900" dirty="0"/>
              </a:p>
            </p:txBody>
          </p:sp>
          <p:sp>
            <p:nvSpPr>
              <p:cNvPr id="726" name="TextBox 725"/>
              <p:cNvSpPr txBox="1"/>
              <p:nvPr/>
            </p:nvSpPr>
            <p:spPr>
              <a:xfrm>
                <a:off x="10212368" y="31886934"/>
                <a:ext cx="6617630" cy="1975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14508" indent="-314508" algn="ctr"/>
                <a:r>
                  <a:rPr lang="en-US" sz="1000" dirty="0" smtClean="0"/>
                  <a:t>2a) under-greased</a:t>
                </a:r>
              </a:p>
            </p:txBody>
          </p:sp>
          <p:sp>
            <p:nvSpPr>
              <p:cNvPr id="727" name="TextBox 726"/>
              <p:cNvSpPr txBox="1"/>
              <p:nvPr/>
            </p:nvSpPr>
            <p:spPr>
              <a:xfrm>
                <a:off x="17243599" y="31886934"/>
                <a:ext cx="7858436" cy="1975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14508" indent="-314508" algn="ctr"/>
                <a:r>
                  <a:rPr lang="en-US" sz="1000" dirty="0" smtClean="0"/>
                  <a:t>2b) over-greased</a:t>
                </a:r>
              </a:p>
            </p:txBody>
          </p:sp>
          <p:sp>
            <p:nvSpPr>
              <p:cNvPr id="728" name="TextBox 727"/>
              <p:cNvSpPr txBox="1"/>
              <p:nvPr/>
            </p:nvSpPr>
            <p:spPr>
              <a:xfrm>
                <a:off x="5209915" y="30053018"/>
                <a:ext cx="4037381" cy="1728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00B050"/>
                    </a:solidFill>
                  </a:rPr>
                  <a:t>Good</a:t>
                </a:r>
                <a:endParaRPr lang="en-US" sz="8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30" name="TextBox 729"/>
              <p:cNvSpPr txBox="1"/>
              <p:nvPr/>
            </p:nvSpPr>
            <p:spPr>
              <a:xfrm>
                <a:off x="11000717" y="30053018"/>
                <a:ext cx="4795276" cy="1728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rgbClr val="FF0000"/>
                    </a:solidFill>
                  </a:rPr>
                  <a:t>Bad</a:t>
                </a:r>
                <a:endParaRPr lang="en-US" sz="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31" name="TextBox 730"/>
              <p:cNvSpPr txBox="1"/>
              <p:nvPr/>
            </p:nvSpPr>
            <p:spPr>
              <a:xfrm>
                <a:off x="20276680" y="30053018"/>
                <a:ext cx="4440385" cy="1728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FF0000"/>
                    </a:solidFill>
                  </a:rPr>
                  <a:t>Bad</a:t>
                </a:r>
                <a:endParaRPr lang="en-US" sz="8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21" name="TextBox 820"/>
            <p:cNvSpPr txBox="1"/>
            <p:nvPr/>
          </p:nvSpPr>
          <p:spPr>
            <a:xfrm>
              <a:off x="39517638" y="26342389"/>
              <a:ext cx="29106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03200" indent="-203200">
                <a:buBlip>
                  <a:blip r:embed="rId27"/>
                </a:buBlip>
              </a:pPr>
              <a:r>
                <a:rPr lang="en-US" sz="1600" dirty="0" smtClean="0"/>
                <a:t>Check fan ventilation blockage</a:t>
              </a:r>
            </a:p>
          </p:txBody>
        </p:sp>
      </p:grpSp>
      <p:sp>
        <p:nvSpPr>
          <p:cNvPr id="824" name="TextBox 823"/>
          <p:cNvSpPr txBox="1"/>
          <p:nvPr/>
        </p:nvSpPr>
        <p:spPr>
          <a:xfrm>
            <a:off x="4404519" y="28621037"/>
            <a:ext cx="5577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*two actions are possible, try each one until solved</a:t>
            </a:r>
            <a:endParaRPr lang="en-US" sz="1400" dirty="0"/>
          </a:p>
        </p:txBody>
      </p:sp>
      <p:sp>
        <p:nvSpPr>
          <p:cNvPr id="825" name="TextBox 824"/>
          <p:cNvSpPr txBox="1"/>
          <p:nvPr/>
        </p:nvSpPr>
        <p:spPr>
          <a:xfrm>
            <a:off x="362163" y="29687837"/>
            <a:ext cx="11509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Concept and design by: </a:t>
            </a:r>
            <a:r>
              <a:rPr lang="en-US" sz="1400" b="1" i="1" dirty="0" smtClean="0"/>
              <a:t>Ari Bimo Prakoso</a:t>
            </a:r>
            <a:r>
              <a:rPr lang="en-US" sz="1400" i="1" dirty="0" smtClean="0"/>
              <a:t> and </a:t>
            </a:r>
            <a:r>
              <a:rPr lang="en-US" sz="1400" b="1" i="1" dirty="0" smtClean="0"/>
              <a:t>Robert Schultz, </a:t>
            </a:r>
            <a:r>
              <a:rPr lang="en-US" sz="1400" i="1" dirty="0" smtClean="0"/>
              <a:t>in collaboration with: </a:t>
            </a:r>
            <a:r>
              <a:rPr lang="en-US" sz="1400" b="1" i="1" dirty="0" smtClean="0"/>
              <a:t>Amalia Suryani</a:t>
            </a:r>
            <a:r>
              <a:rPr lang="en-US" sz="1400" i="1" dirty="0" smtClean="0"/>
              <a:t> and </a:t>
            </a:r>
            <a:r>
              <a:rPr lang="en-US" sz="1400" b="1" i="1" dirty="0" smtClean="0"/>
              <a:t>Thomas </a:t>
            </a:r>
            <a:r>
              <a:rPr lang="en-US" sz="1400" b="1" i="1" dirty="0" err="1" smtClean="0"/>
              <a:t>Strobel</a:t>
            </a:r>
            <a:r>
              <a:rPr lang="id-ID" sz="1400" b="1" i="1" dirty="0" smtClean="0"/>
              <a:t> | ENDEV Indonesia © 2012</a:t>
            </a:r>
            <a:endParaRPr lang="en-US" sz="1400" b="1" i="1" dirty="0"/>
          </a:p>
        </p:txBody>
      </p:sp>
      <p:sp>
        <p:nvSpPr>
          <p:cNvPr id="419" name="Oval 418"/>
          <p:cNvSpPr/>
          <p:nvPr/>
        </p:nvSpPr>
        <p:spPr>
          <a:xfrm>
            <a:off x="15834519" y="6827837"/>
            <a:ext cx="4754880" cy="173736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Is the turbine inlet (guide vane) fully open?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487" name="Picture 10" descr="C:\Users\LATITU~1\AppData\Local\Temp\Rar$DR01.207\Indonesien\ELdZ_Indo_indo\JPEG_RGB_600dpi\ELdZ_Indo_rgb_indo.jpg"/>
          <p:cNvPicPr>
            <a:picLocks noChangeAspect="1" noChangeArrowheads="1"/>
          </p:cNvPicPr>
          <p:nvPr/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719" y="13457237"/>
            <a:ext cx="3275038" cy="238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98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Donut 489"/>
          <p:cNvSpPr/>
          <p:nvPr/>
        </p:nvSpPr>
        <p:spPr>
          <a:xfrm>
            <a:off x="16139319" y="12161838"/>
            <a:ext cx="7239000" cy="7239000"/>
          </a:xfrm>
          <a:prstGeom prst="donut">
            <a:avLst>
              <a:gd name="adj" fmla="val 23477"/>
            </a:avLst>
          </a:prstGeom>
          <a:gradFill flip="none" rotWithShape="1">
            <a:gsLst>
              <a:gs pos="65000">
                <a:schemeClr val="tx2">
                  <a:lumMod val="49000"/>
                  <a:lumOff val="51000"/>
                </a:schemeClr>
              </a:gs>
              <a:gs pos="44000">
                <a:schemeClr val="accent1">
                  <a:lumMod val="40000"/>
                  <a:lumOff val="60000"/>
                </a:schemeClr>
              </a:gs>
              <a:gs pos="55000">
                <a:srgbClr val="0070C0"/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485" name="Rounded Rectangle 484"/>
          <p:cNvSpPr/>
          <p:nvPr/>
        </p:nvSpPr>
        <p:spPr>
          <a:xfrm>
            <a:off x="17606169" y="8428037"/>
            <a:ext cx="4297680" cy="3840480"/>
          </a:xfrm>
          <a:prstGeom prst="roundRect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tx2">
                <a:lumMod val="40000"/>
                <a:lumOff val="60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>
              <a:lnSpc>
                <a:spcPct val="150000"/>
              </a:lnSpc>
            </a:pPr>
            <a:r>
              <a:rPr lang="id-ID" sz="1800" dirty="0" smtClean="0">
                <a:solidFill>
                  <a:schemeClr val="tx1"/>
                </a:solidFill>
              </a:rPr>
              <a:t>PLTMH</a:t>
            </a:r>
            <a:r>
              <a:rPr lang="en-US" sz="1800" dirty="0" smtClean="0">
                <a:solidFill>
                  <a:schemeClr val="tx1"/>
                </a:solidFill>
              </a:rPr>
              <a:t>: ______________________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Operator: 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_______ HP: __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_____</a:t>
            </a:r>
          </a:p>
          <a:p>
            <a:pPr>
              <a:lnSpc>
                <a:spcPct val="150000"/>
              </a:lnSpc>
            </a:pPr>
            <a:r>
              <a:rPr lang="en-US" sz="1800" dirty="0" err="1" smtClean="0">
                <a:solidFill>
                  <a:schemeClr val="tx1"/>
                </a:solidFill>
              </a:rPr>
              <a:t>Mana</a:t>
            </a:r>
            <a:r>
              <a:rPr lang="id-ID" sz="1800" dirty="0" smtClean="0">
                <a:solidFill>
                  <a:schemeClr val="tx1"/>
                </a:solidFill>
              </a:rPr>
              <a:t>j</a:t>
            </a:r>
            <a:r>
              <a:rPr lang="en-US" sz="1800" dirty="0" err="1" smtClean="0">
                <a:solidFill>
                  <a:schemeClr val="tx1"/>
                </a:solidFill>
              </a:rPr>
              <a:t>er</a:t>
            </a:r>
            <a:r>
              <a:rPr lang="en-US" sz="1800" dirty="0" smtClean="0">
                <a:solidFill>
                  <a:schemeClr val="tx1"/>
                </a:solidFill>
              </a:rPr>
              <a:t>: ___</a:t>
            </a:r>
            <a:r>
              <a:rPr lang="id-ID" sz="1800" dirty="0" smtClean="0">
                <a:solidFill>
                  <a:schemeClr val="tx1"/>
                </a:solidFill>
              </a:rPr>
              <a:t>___</a:t>
            </a:r>
            <a:r>
              <a:rPr lang="en-US" sz="1800" dirty="0" smtClean="0">
                <a:solidFill>
                  <a:schemeClr val="tx1"/>
                </a:solidFill>
              </a:rPr>
              <a:t>____ HP: </a:t>
            </a:r>
            <a:r>
              <a:rPr lang="id-ID" sz="1800" dirty="0" smtClean="0">
                <a:solidFill>
                  <a:schemeClr val="tx1"/>
                </a:solidFill>
              </a:rPr>
              <a:t>__</a:t>
            </a:r>
            <a:r>
              <a:rPr lang="en-US" sz="1800" dirty="0" smtClean="0">
                <a:solidFill>
                  <a:schemeClr val="tx1"/>
                </a:solidFill>
              </a:rPr>
              <a:t>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US" sz="1800" dirty="0" smtClean="0">
                <a:solidFill>
                  <a:schemeClr val="tx1"/>
                </a:solidFill>
              </a:rPr>
              <a:t>______</a:t>
            </a:r>
          </a:p>
          <a:p>
            <a:pPr>
              <a:lnSpc>
                <a:spcPct val="150000"/>
              </a:lnSpc>
            </a:pPr>
            <a:r>
              <a:rPr lang="id-ID" sz="1800" dirty="0" smtClean="0">
                <a:solidFill>
                  <a:schemeClr val="tx1"/>
                </a:solidFill>
              </a:rPr>
              <a:t>Tersambung ke</a:t>
            </a:r>
            <a:r>
              <a:rPr lang="en-US" sz="1800" dirty="0" smtClean="0">
                <a:solidFill>
                  <a:schemeClr val="tx1"/>
                </a:solidFill>
              </a:rPr>
              <a:t>: ______ </a:t>
            </a:r>
            <a:r>
              <a:rPr lang="id-ID" sz="1800" dirty="0" smtClean="0">
                <a:solidFill>
                  <a:schemeClr val="tx1"/>
                </a:solidFill>
              </a:rPr>
              <a:t>KK</a:t>
            </a:r>
            <a:endParaRPr lang="en-GB" sz="18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id-ID" sz="1800" dirty="0" smtClean="0">
                <a:solidFill>
                  <a:schemeClr val="tx1"/>
                </a:solidFill>
              </a:rPr>
              <a:t>Beda tinggi total</a:t>
            </a:r>
            <a:r>
              <a:rPr lang="en-GB" sz="1800" dirty="0" smtClean="0">
                <a:solidFill>
                  <a:schemeClr val="tx1"/>
                </a:solidFill>
              </a:rPr>
              <a:t>: </a:t>
            </a:r>
            <a:r>
              <a:rPr lang="id-ID" sz="1800" dirty="0" smtClean="0">
                <a:solidFill>
                  <a:schemeClr val="tx1"/>
                </a:solidFill>
              </a:rPr>
              <a:t>____</a:t>
            </a:r>
            <a:r>
              <a:rPr lang="en-GB" sz="1800" dirty="0" smtClean="0">
                <a:solidFill>
                  <a:schemeClr val="tx1"/>
                </a:solidFill>
              </a:rPr>
              <a:t> m</a:t>
            </a:r>
          </a:p>
          <a:p>
            <a:pPr>
              <a:lnSpc>
                <a:spcPct val="150000"/>
              </a:lnSpc>
            </a:pPr>
            <a:r>
              <a:rPr lang="id-ID" sz="1800" dirty="0" smtClean="0">
                <a:solidFill>
                  <a:schemeClr val="tx1"/>
                </a:solidFill>
              </a:rPr>
              <a:t>Debit rata-rata: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id-ID" sz="1800" dirty="0" smtClean="0">
                <a:solidFill>
                  <a:schemeClr val="tx1"/>
                </a:solidFill>
              </a:rPr>
              <a:t>____</a:t>
            </a:r>
            <a:r>
              <a:rPr lang="en-GB" sz="1800" dirty="0" smtClean="0">
                <a:solidFill>
                  <a:schemeClr val="tx1"/>
                </a:solidFill>
              </a:rPr>
              <a:t> l/s</a:t>
            </a:r>
          </a:p>
          <a:p>
            <a:pPr>
              <a:lnSpc>
                <a:spcPct val="150000"/>
              </a:lnSpc>
            </a:pPr>
            <a:r>
              <a:rPr lang="id-ID" sz="1800" dirty="0" smtClean="0">
                <a:solidFill>
                  <a:schemeClr val="tx1"/>
                </a:solidFill>
              </a:rPr>
              <a:t>Kapasitas terukur PLTMH</a:t>
            </a:r>
            <a:r>
              <a:rPr lang="en-GB" sz="1800" dirty="0" smtClean="0">
                <a:solidFill>
                  <a:schemeClr val="tx1"/>
                </a:solidFill>
              </a:rPr>
              <a:t>: </a:t>
            </a:r>
            <a:r>
              <a:rPr lang="id-ID" sz="1800" dirty="0" smtClean="0">
                <a:solidFill>
                  <a:schemeClr val="tx1"/>
                </a:solidFill>
              </a:rPr>
              <a:t>____</a:t>
            </a:r>
            <a:r>
              <a:rPr lang="en-GB" sz="1800" dirty="0" smtClean="0">
                <a:solidFill>
                  <a:schemeClr val="tx1"/>
                </a:solidFill>
              </a:rPr>
              <a:t> kW</a:t>
            </a:r>
          </a:p>
          <a:p>
            <a:pPr>
              <a:lnSpc>
                <a:spcPct val="150000"/>
              </a:lnSpc>
            </a:pPr>
            <a:r>
              <a:rPr lang="id-ID" sz="1800" dirty="0" smtClean="0">
                <a:solidFill>
                  <a:schemeClr val="tx1"/>
                </a:solidFill>
              </a:rPr>
              <a:t>Tanggal komosioning</a:t>
            </a:r>
            <a:r>
              <a:rPr lang="en-GB" sz="1800" dirty="0" smtClean="0">
                <a:solidFill>
                  <a:schemeClr val="tx1"/>
                </a:solidFill>
              </a:rPr>
              <a:t>: 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___ /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r>
              <a:rPr lang="en-GB" sz="1800" dirty="0" smtClean="0">
                <a:solidFill>
                  <a:schemeClr val="tx1"/>
                </a:solidFill>
              </a:rPr>
              <a:t>___ /___</a:t>
            </a:r>
            <a:r>
              <a:rPr lang="id-ID" sz="1800" dirty="0" smtClean="0">
                <a:solidFill>
                  <a:schemeClr val="tx1"/>
                </a:solidFill>
              </a:rPr>
              <a:t>_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822" name="Cloud Callout 821"/>
          <p:cNvSpPr/>
          <p:nvPr/>
        </p:nvSpPr>
        <p:spPr>
          <a:xfrm>
            <a:off x="36179919" y="24734837"/>
            <a:ext cx="6324600" cy="5486400"/>
          </a:xfrm>
          <a:prstGeom prst="cloudCallout">
            <a:avLst>
              <a:gd name="adj1" fmla="val 62175"/>
              <a:gd name="adj2" fmla="val 51580"/>
            </a:avLst>
          </a:prstGeom>
          <a:solidFill>
            <a:srgbClr val="FBFDA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3" name="Cloud Callout 712"/>
          <p:cNvSpPr/>
          <p:nvPr/>
        </p:nvSpPr>
        <p:spPr>
          <a:xfrm>
            <a:off x="60593" y="15766"/>
            <a:ext cx="6766560" cy="3474720"/>
          </a:xfrm>
          <a:prstGeom prst="cloudCallout">
            <a:avLst>
              <a:gd name="adj1" fmla="val -72339"/>
              <a:gd name="adj2" fmla="val 25658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3091319" y="21686837"/>
            <a:ext cx="3931920" cy="164592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generator/</a:t>
            </a:r>
          </a:p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Sabuk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turbin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berbunyi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nyaring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63" name="Oval 262"/>
          <p:cNvSpPr/>
          <p:nvPr/>
        </p:nvSpPr>
        <p:spPr>
          <a:xfrm>
            <a:off x="12481719" y="24201859"/>
            <a:ext cx="3429000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Matikan</a:t>
            </a:r>
            <a:r>
              <a:rPr lang="en-US" sz="2400" b="1" dirty="0" smtClean="0">
                <a:solidFill>
                  <a:schemeClr val="tx1"/>
                </a:solidFill>
              </a:rPr>
              <a:t> PLTMH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91" name="Oval 290"/>
          <p:cNvSpPr/>
          <p:nvPr/>
        </p:nvSpPr>
        <p:spPr>
          <a:xfrm>
            <a:off x="12672219" y="26792237"/>
            <a:ext cx="4389120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Atur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kekencangan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sabuk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ganti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sabuk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telah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rusak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04" name="Oval 303"/>
          <p:cNvSpPr/>
          <p:nvPr/>
        </p:nvSpPr>
        <p:spPr>
          <a:xfrm>
            <a:off x="1122868" y="19248437"/>
            <a:ext cx="4500851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tx1"/>
                </a:solidFill>
              </a:rPr>
              <a:t>Apakah saringan sampah bebas dan bersih dari hambatan?</a:t>
            </a:r>
            <a:endParaRPr lang="en-US" sz="2400" b="1">
              <a:solidFill>
                <a:schemeClr val="tx1"/>
              </a:solidFill>
            </a:endParaRPr>
          </a:p>
        </p:txBody>
      </p:sp>
      <p:sp>
        <p:nvSpPr>
          <p:cNvPr id="315" name="Oval 314"/>
          <p:cNvSpPr/>
          <p:nvPr/>
        </p:nvSpPr>
        <p:spPr>
          <a:xfrm>
            <a:off x="7757319" y="16352837"/>
            <a:ext cx="4343400" cy="1981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frekuensi</a:t>
            </a:r>
            <a:r>
              <a:rPr lang="en-US" sz="2400" b="1" dirty="0" smtClean="0">
                <a:solidFill>
                  <a:schemeClr val="tx1"/>
                </a:solidFill>
              </a:rPr>
              <a:t> (Hz)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panel </a:t>
            </a:r>
            <a:r>
              <a:rPr lang="en-US" sz="2400" b="1" dirty="0" err="1" smtClean="0">
                <a:solidFill>
                  <a:schemeClr val="tx1"/>
                </a:solidFill>
              </a:rPr>
              <a:t>kontrol</a:t>
            </a:r>
            <a:r>
              <a:rPr lang="en-US" sz="2400" b="1" dirty="0" smtClean="0">
                <a:solidFill>
                  <a:schemeClr val="tx1"/>
                </a:solidFill>
              </a:rPr>
              <a:t> PLTMH </a:t>
            </a:r>
            <a:r>
              <a:rPr lang="en-US" sz="2400" b="1" dirty="0" err="1" smtClean="0">
                <a:solidFill>
                  <a:schemeClr val="tx1"/>
                </a:solidFill>
              </a:rPr>
              <a:t>benar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16" name="Curved Connector 315"/>
          <p:cNvCxnSpPr/>
          <p:nvPr/>
        </p:nvCxnSpPr>
        <p:spPr>
          <a:xfrm rot="10800000">
            <a:off x="11110119" y="18169225"/>
            <a:ext cx="2819400" cy="1841213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xtBox 333"/>
          <p:cNvSpPr txBox="1"/>
          <p:nvPr/>
        </p:nvSpPr>
        <p:spPr>
          <a:xfrm>
            <a:off x="10271919" y="13762037"/>
            <a:ext cx="190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Kurang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48 Hz</a:t>
            </a:r>
            <a:endParaRPr lang="en-US" sz="3200" dirty="0"/>
          </a:p>
        </p:txBody>
      </p:sp>
      <p:sp>
        <p:nvSpPr>
          <p:cNvPr id="335" name="Oval 334"/>
          <p:cNvSpPr/>
          <p:nvPr/>
        </p:nvSpPr>
        <p:spPr>
          <a:xfrm>
            <a:off x="4404519" y="11277917"/>
            <a:ext cx="8778240" cy="164592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dengan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mengatur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katup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turbin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untuk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mengurangi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aliran</a:t>
            </a:r>
            <a:r>
              <a:rPr lang="en-US" sz="2400" b="1" dirty="0" smtClean="0">
                <a:solidFill>
                  <a:schemeClr val="tx1"/>
                </a:solidFill>
              </a:rPr>
              <a:t> air </a:t>
            </a:r>
            <a:r>
              <a:rPr lang="en-US" sz="2400" b="1" dirty="0" err="1" smtClean="0">
                <a:solidFill>
                  <a:schemeClr val="tx1"/>
                </a:solidFill>
              </a:rPr>
              <a:t>dapat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mengoreksi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frekuensi</a:t>
            </a:r>
            <a:r>
              <a:rPr lang="en-US" sz="2400" b="1" dirty="0" smtClean="0">
                <a:solidFill>
                  <a:schemeClr val="tx1"/>
                </a:solidFill>
              </a:rPr>
              <a:t> (Hz)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mengurangi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bunyi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339" name="Oval 338"/>
          <p:cNvSpPr/>
          <p:nvPr/>
        </p:nvSpPr>
        <p:spPr>
          <a:xfrm>
            <a:off x="4252119" y="9114259"/>
            <a:ext cx="3962402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lampu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indikator</a:t>
            </a:r>
            <a:r>
              <a:rPr lang="en-US" sz="2400" b="1" dirty="0" smtClean="0">
                <a:solidFill>
                  <a:schemeClr val="tx1"/>
                </a:solidFill>
              </a:rPr>
              <a:t> ELC </a:t>
            </a:r>
            <a:r>
              <a:rPr lang="en-US" sz="2400" b="1" dirty="0" err="1" smtClean="0">
                <a:solidFill>
                  <a:schemeClr val="tx1"/>
                </a:solidFill>
              </a:rPr>
              <a:t>hijau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42" name="Shape 341"/>
          <p:cNvCxnSpPr/>
          <p:nvPr/>
        </p:nvCxnSpPr>
        <p:spPr>
          <a:xfrm rot="10800000">
            <a:off x="6385719" y="10561637"/>
            <a:ext cx="1447800" cy="83820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Oval 345"/>
          <p:cNvSpPr/>
          <p:nvPr/>
        </p:nvSpPr>
        <p:spPr>
          <a:xfrm>
            <a:off x="17968119" y="21305837"/>
            <a:ext cx="3505200" cy="16759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mur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pengencang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longgar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47" name="Oval 346"/>
          <p:cNvSpPr/>
          <p:nvPr/>
        </p:nvSpPr>
        <p:spPr>
          <a:xfrm>
            <a:off x="17053719" y="24582437"/>
            <a:ext cx="2367251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tx1"/>
                </a:solidFill>
              </a:rPr>
              <a:t>Kuatkan mur</a:t>
            </a:r>
            <a:endParaRPr lang="en-US" sz="2400" b="1">
              <a:solidFill>
                <a:schemeClr val="tx1"/>
              </a:solidFill>
            </a:endParaRPr>
          </a:p>
        </p:txBody>
      </p:sp>
      <p:cxnSp>
        <p:nvCxnSpPr>
          <p:cNvPr id="362" name="Curved Connector 361"/>
          <p:cNvCxnSpPr/>
          <p:nvPr/>
        </p:nvCxnSpPr>
        <p:spPr>
          <a:xfrm rot="16200000" flipV="1">
            <a:off x="7117239" y="14051597"/>
            <a:ext cx="3474720" cy="12801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Curved Connector 363"/>
          <p:cNvCxnSpPr/>
          <p:nvPr/>
        </p:nvCxnSpPr>
        <p:spPr>
          <a:xfrm flipV="1">
            <a:off x="10652919" y="13883957"/>
            <a:ext cx="2651760" cy="256032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Oval 381"/>
          <p:cNvSpPr/>
          <p:nvPr/>
        </p:nvSpPr>
        <p:spPr>
          <a:xfrm>
            <a:off x="10729119" y="8504237"/>
            <a:ext cx="4648199" cy="16764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peralatan</a:t>
            </a:r>
            <a:r>
              <a:rPr lang="en-US" sz="2400" b="1" dirty="0" smtClean="0">
                <a:solidFill>
                  <a:schemeClr val="tx1"/>
                </a:solidFill>
              </a:rPr>
              <a:t>/ </a:t>
            </a:r>
            <a:r>
              <a:rPr lang="en-US" sz="2400" b="1" dirty="0" err="1" smtClean="0">
                <a:solidFill>
                  <a:schemeClr val="tx1"/>
                </a:solidFill>
              </a:rPr>
              <a:t>pelanggan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listrik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baru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83" name="Oval 382"/>
          <p:cNvSpPr/>
          <p:nvPr/>
        </p:nvSpPr>
        <p:spPr>
          <a:xfrm>
            <a:off x="10424319" y="5456237"/>
            <a:ext cx="2560320" cy="164592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tx1"/>
                </a:solidFill>
              </a:rPr>
              <a:t>Matikan peralatan yang baru</a:t>
            </a:r>
            <a:endParaRPr lang="en-US" sz="2400" b="1">
              <a:solidFill>
                <a:schemeClr val="tx1"/>
              </a:solidFill>
            </a:endParaRPr>
          </a:p>
        </p:txBody>
      </p:sp>
      <p:cxnSp>
        <p:nvCxnSpPr>
          <p:cNvPr id="390" name="Curved Connector 389"/>
          <p:cNvCxnSpPr>
            <a:stCxn id="382" idx="0"/>
            <a:endCxn id="383" idx="4"/>
          </p:cNvCxnSpPr>
          <p:nvPr/>
        </p:nvCxnSpPr>
        <p:spPr>
          <a:xfrm rot="16200000" flipV="1">
            <a:off x="11677809" y="7128827"/>
            <a:ext cx="1402080" cy="134874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urved Connector 390"/>
          <p:cNvCxnSpPr>
            <a:stCxn id="418" idx="1"/>
            <a:endCxn id="426" idx="4"/>
          </p:cNvCxnSpPr>
          <p:nvPr/>
        </p:nvCxnSpPr>
        <p:spPr>
          <a:xfrm rot="16200000" flipV="1">
            <a:off x="13287787" y="3645674"/>
            <a:ext cx="774439" cy="58556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urved Connector 390"/>
          <p:cNvCxnSpPr/>
          <p:nvPr/>
        </p:nvCxnSpPr>
        <p:spPr>
          <a:xfrm rot="10800000" flipV="1">
            <a:off x="9509919" y="2814708"/>
            <a:ext cx="2015800" cy="624094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urved Connector 390"/>
          <p:cNvCxnSpPr>
            <a:stCxn id="656" idx="2"/>
            <a:endCxn id="732" idx="3"/>
          </p:cNvCxnSpPr>
          <p:nvPr/>
        </p:nvCxnSpPr>
        <p:spPr>
          <a:xfrm rot="10800000" flipV="1">
            <a:off x="4709319" y="4541837"/>
            <a:ext cx="1203960" cy="118785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TextBox 415"/>
          <p:cNvSpPr txBox="1"/>
          <p:nvPr/>
        </p:nvSpPr>
        <p:spPr>
          <a:xfrm>
            <a:off x="14996319" y="8199437"/>
            <a:ext cx="1367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418" name="Oval 417"/>
          <p:cNvSpPr/>
          <p:nvPr/>
        </p:nvSpPr>
        <p:spPr>
          <a:xfrm>
            <a:off x="13472319" y="4084637"/>
            <a:ext cx="3383280" cy="164592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Buka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penuh</a:t>
            </a:r>
            <a:r>
              <a:rPr lang="en-US" sz="2400" b="1" dirty="0" smtClean="0">
                <a:solidFill>
                  <a:schemeClr val="tx1"/>
                </a:solidFill>
              </a:rPr>
              <a:t> inlet(</a:t>
            </a:r>
            <a:r>
              <a:rPr lang="en-US" sz="2400" b="1" dirty="0" err="1" smtClean="0">
                <a:solidFill>
                  <a:schemeClr val="tx1"/>
                </a:solidFill>
              </a:rPr>
              <a:t>katup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pengatur</a:t>
            </a:r>
            <a:r>
              <a:rPr lang="en-US" sz="2400" b="1" dirty="0" smtClean="0">
                <a:solidFill>
                  <a:schemeClr val="tx1"/>
                </a:solidFill>
              </a:rPr>
              <a:t>) </a:t>
            </a:r>
            <a:r>
              <a:rPr lang="en-US" sz="2400" b="1" dirty="0" err="1" smtClean="0">
                <a:solidFill>
                  <a:schemeClr val="tx1"/>
                </a:solidFill>
              </a:rPr>
              <a:t>turbin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19" name="Oval 418"/>
          <p:cNvSpPr/>
          <p:nvPr/>
        </p:nvSpPr>
        <p:spPr>
          <a:xfrm>
            <a:off x="15834519" y="6827837"/>
            <a:ext cx="4754880" cy="173736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inlet (</a:t>
            </a:r>
            <a:r>
              <a:rPr lang="en-US" sz="2400" b="1" dirty="0" err="1" smtClean="0">
                <a:solidFill>
                  <a:schemeClr val="tx1"/>
                </a:solidFill>
              </a:rPr>
              <a:t>katup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pengatur</a:t>
            </a:r>
            <a:r>
              <a:rPr lang="en-US" sz="2400" b="1" dirty="0" smtClean="0">
                <a:solidFill>
                  <a:schemeClr val="tx1"/>
                </a:solidFill>
              </a:rPr>
              <a:t>) </a:t>
            </a:r>
            <a:r>
              <a:rPr lang="en-US" sz="2400" b="1" dirty="0" err="1" smtClean="0">
                <a:solidFill>
                  <a:schemeClr val="tx1"/>
                </a:solidFill>
              </a:rPr>
              <a:t>turbin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terbuka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penuh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20" name="Curved Connector 419"/>
          <p:cNvCxnSpPr>
            <a:stCxn id="382" idx="7"/>
            <a:endCxn id="419" idx="2"/>
          </p:cNvCxnSpPr>
          <p:nvPr/>
        </p:nvCxnSpPr>
        <p:spPr>
          <a:xfrm rot="5400000" flipH="1" flipV="1">
            <a:off x="14738951" y="7654172"/>
            <a:ext cx="1053223" cy="1137914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Oval 425"/>
          <p:cNvSpPr/>
          <p:nvPr/>
        </p:nvSpPr>
        <p:spPr>
          <a:xfrm>
            <a:off x="11414919" y="2255837"/>
            <a:ext cx="3934608" cy="12954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lampu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lebih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terang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28" name="Curved Connector 427"/>
          <p:cNvCxnSpPr/>
          <p:nvPr/>
        </p:nvCxnSpPr>
        <p:spPr>
          <a:xfrm rot="16200000" flipV="1">
            <a:off x="15140714" y="6098668"/>
            <a:ext cx="1613686" cy="683274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urved Connector 430"/>
          <p:cNvCxnSpPr/>
          <p:nvPr/>
        </p:nvCxnSpPr>
        <p:spPr>
          <a:xfrm rot="5400000" flipH="1" flipV="1">
            <a:off x="11127734" y="4108786"/>
            <a:ext cx="1945970" cy="76200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TextBox 431"/>
          <p:cNvSpPr txBox="1"/>
          <p:nvPr/>
        </p:nvSpPr>
        <p:spPr>
          <a:xfrm>
            <a:off x="16063119" y="5938262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436" name="Curved Connector 435"/>
          <p:cNvCxnSpPr/>
          <p:nvPr/>
        </p:nvCxnSpPr>
        <p:spPr>
          <a:xfrm>
            <a:off x="15148719" y="2791102"/>
            <a:ext cx="2617664" cy="106493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Oval 436"/>
          <p:cNvSpPr/>
          <p:nvPr/>
        </p:nvSpPr>
        <p:spPr>
          <a:xfrm>
            <a:off x="17739519" y="2636837"/>
            <a:ext cx="4846320" cy="27432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MCB </a:t>
            </a:r>
            <a:r>
              <a:rPr lang="en-US" sz="2400" b="1" dirty="0" err="1" smtClean="0">
                <a:solidFill>
                  <a:schemeClr val="tx1"/>
                </a:solidFill>
              </a:rPr>
              <a:t>di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rumah-rumah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coba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kurangi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beban</a:t>
            </a:r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en-US" sz="2400" b="1" dirty="0" err="1" smtClean="0">
                <a:solidFill>
                  <a:schemeClr val="tx1"/>
                </a:solidFill>
              </a:rPr>
              <a:t>kapasitas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generator  </a:t>
            </a:r>
            <a:r>
              <a:rPr lang="en-US" sz="2400" b="1" dirty="0" err="1" smtClean="0">
                <a:solidFill>
                  <a:schemeClr val="tx1"/>
                </a:solidFill>
              </a:rPr>
              <a:t>terlampaui</a:t>
            </a:r>
            <a:r>
              <a:rPr lang="en-US" sz="2400" b="1" dirty="0" smtClean="0">
                <a:solidFill>
                  <a:schemeClr val="tx1"/>
                </a:solidFill>
              </a:rPr>
              <a:t>!)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39" name="Curved Connector 438"/>
          <p:cNvCxnSpPr/>
          <p:nvPr/>
        </p:nvCxnSpPr>
        <p:spPr>
          <a:xfrm rot="5400000" flipH="1" flipV="1">
            <a:off x="18695828" y="5612447"/>
            <a:ext cx="1554480" cy="1028699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urved Connector 444"/>
          <p:cNvCxnSpPr/>
          <p:nvPr/>
        </p:nvCxnSpPr>
        <p:spPr>
          <a:xfrm rot="16200000" flipV="1">
            <a:off x="18301274" y="2125811"/>
            <a:ext cx="1016071" cy="46318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Oval 445"/>
          <p:cNvSpPr/>
          <p:nvPr/>
        </p:nvSpPr>
        <p:spPr>
          <a:xfrm>
            <a:off x="15758319" y="655637"/>
            <a:ext cx="3200400" cy="155448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Gunakan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peralatan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terpenting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47" name="Oval 446"/>
          <p:cNvSpPr/>
          <p:nvPr/>
        </p:nvSpPr>
        <p:spPr>
          <a:xfrm>
            <a:off x="20939919" y="680462"/>
            <a:ext cx="4389120" cy="146304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Pasang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saklar</a:t>
            </a:r>
            <a:r>
              <a:rPr lang="en-US" sz="2400" b="1" dirty="0" smtClean="0">
                <a:solidFill>
                  <a:schemeClr val="tx1"/>
                </a:solidFill>
              </a:rPr>
              <a:t> MCB </a:t>
            </a:r>
            <a:r>
              <a:rPr lang="en-US" sz="2400" b="1" dirty="0" err="1" smtClean="0">
                <a:solidFill>
                  <a:schemeClr val="tx1"/>
                </a:solidFill>
              </a:rPr>
              <a:t>di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rumah-rumah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48" name="Curved Connector 447"/>
          <p:cNvCxnSpPr>
            <a:endCxn id="447" idx="4"/>
          </p:cNvCxnSpPr>
          <p:nvPr/>
        </p:nvCxnSpPr>
        <p:spPr>
          <a:xfrm flipV="1">
            <a:off x="21953508" y="2143502"/>
            <a:ext cx="1180971" cy="988636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9" name="Oval 498"/>
          <p:cNvSpPr/>
          <p:nvPr/>
        </p:nvSpPr>
        <p:spPr>
          <a:xfrm>
            <a:off x="6842919" y="20406677"/>
            <a:ext cx="5486400" cy="173736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aliran</a:t>
            </a:r>
            <a:r>
              <a:rPr lang="en-US" sz="2400" b="1" dirty="0" smtClean="0">
                <a:solidFill>
                  <a:schemeClr val="tx1"/>
                </a:solidFill>
              </a:rPr>
              <a:t> air </a:t>
            </a:r>
            <a:r>
              <a:rPr lang="en-US" sz="2400" b="1" dirty="0" err="1" smtClean="0">
                <a:solidFill>
                  <a:schemeClr val="tx1"/>
                </a:solidFill>
              </a:rPr>
              <a:t>ke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dalam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turbin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stabil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tidak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terganggu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teratur</a:t>
            </a:r>
            <a:r>
              <a:rPr lang="en-US" sz="2400" b="1" dirty="0" smtClean="0">
                <a:solidFill>
                  <a:schemeClr val="tx1"/>
                </a:solidFill>
              </a:rPr>
              <a:t>? 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01" name="Curved Connector 500"/>
          <p:cNvCxnSpPr/>
          <p:nvPr/>
        </p:nvCxnSpPr>
        <p:spPr>
          <a:xfrm>
            <a:off x="12075168" y="21725149"/>
            <a:ext cx="1168551" cy="799888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Curved Connector 503"/>
          <p:cNvCxnSpPr/>
          <p:nvPr/>
        </p:nvCxnSpPr>
        <p:spPr>
          <a:xfrm>
            <a:off x="7147720" y="26944637"/>
            <a:ext cx="1066801" cy="838202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5" name="Oval 504"/>
          <p:cNvSpPr/>
          <p:nvPr/>
        </p:nvSpPr>
        <p:spPr>
          <a:xfrm>
            <a:off x="3413919" y="22220237"/>
            <a:ext cx="5029200" cy="14478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sampah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endapan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penenang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saluran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08" name="Shape 507"/>
          <p:cNvCxnSpPr/>
          <p:nvPr/>
        </p:nvCxnSpPr>
        <p:spPr>
          <a:xfrm rot="10800000">
            <a:off x="5547519" y="20010437"/>
            <a:ext cx="1600200" cy="15240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9" name="Oval 508"/>
          <p:cNvSpPr/>
          <p:nvPr/>
        </p:nvSpPr>
        <p:spPr>
          <a:xfrm>
            <a:off x="5166519" y="25420637"/>
            <a:ext cx="4800600" cy="1524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hambatan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sampah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bendung</a:t>
            </a:r>
            <a:r>
              <a:rPr lang="en-US" sz="2400" b="1" dirty="0" smtClean="0">
                <a:solidFill>
                  <a:schemeClr val="tx1"/>
                </a:solidFill>
              </a:rPr>
              <a:t>?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10" name="Oval 509"/>
          <p:cNvSpPr/>
          <p:nvPr/>
        </p:nvSpPr>
        <p:spPr>
          <a:xfrm>
            <a:off x="7985919" y="23744237"/>
            <a:ext cx="4297680" cy="16764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penyumbatan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pipa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pesat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katup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pengatur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turbin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20" name="Curved Connector 519"/>
          <p:cNvCxnSpPr/>
          <p:nvPr/>
        </p:nvCxnSpPr>
        <p:spPr>
          <a:xfrm rot="16200000" flipH="1">
            <a:off x="4017313" y="20854843"/>
            <a:ext cx="1612612" cy="11430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urved Connector 524"/>
          <p:cNvCxnSpPr/>
          <p:nvPr/>
        </p:nvCxnSpPr>
        <p:spPr>
          <a:xfrm rot="16200000" flipH="1">
            <a:off x="9054469" y="22713788"/>
            <a:ext cx="1676400" cy="384499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1" name="Curved Connector 530"/>
          <p:cNvCxnSpPr/>
          <p:nvPr/>
        </p:nvCxnSpPr>
        <p:spPr>
          <a:xfrm rot="5400000">
            <a:off x="13891419" y="23401337"/>
            <a:ext cx="914400" cy="685800"/>
          </a:xfrm>
          <a:prstGeom prst="curvedConnector3">
            <a:avLst>
              <a:gd name="adj1" fmla="val 23684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urved Connector 533"/>
          <p:cNvCxnSpPr/>
          <p:nvPr/>
        </p:nvCxnSpPr>
        <p:spPr>
          <a:xfrm rot="16200000" flipH="1">
            <a:off x="13359822" y="25673349"/>
            <a:ext cx="1279608" cy="107898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Curved Connector 548"/>
          <p:cNvCxnSpPr/>
          <p:nvPr/>
        </p:nvCxnSpPr>
        <p:spPr>
          <a:xfrm rot="5400000">
            <a:off x="17739519" y="23439437"/>
            <a:ext cx="1600200" cy="5334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urved Connector 554"/>
          <p:cNvCxnSpPr>
            <a:stCxn id="6" idx="6"/>
          </p:cNvCxnSpPr>
          <p:nvPr/>
        </p:nvCxnSpPr>
        <p:spPr>
          <a:xfrm flipV="1">
            <a:off x="17023239" y="22296439"/>
            <a:ext cx="944880" cy="213358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8882519" y="234394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Ya</a:t>
            </a:r>
            <a:endParaRPr lang="en-US" sz="3200"/>
          </a:p>
        </p:txBody>
      </p:sp>
      <p:sp>
        <p:nvSpPr>
          <p:cNvPr id="560" name="TextBox 559"/>
          <p:cNvSpPr txBox="1"/>
          <p:nvPr/>
        </p:nvSpPr>
        <p:spPr>
          <a:xfrm>
            <a:off x="14364774" y="235918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565" name="TextBox 564"/>
          <p:cNvSpPr txBox="1"/>
          <p:nvPr/>
        </p:nvSpPr>
        <p:spPr>
          <a:xfrm>
            <a:off x="4175919" y="21330662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Ya</a:t>
            </a:r>
            <a:endParaRPr lang="en-US" sz="3200"/>
          </a:p>
        </p:txBody>
      </p:sp>
      <p:sp>
        <p:nvSpPr>
          <p:cNvPr id="566" name="TextBox 565"/>
          <p:cNvSpPr txBox="1"/>
          <p:nvPr/>
        </p:nvSpPr>
        <p:spPr>
          <a:xfrm>
            <a:off x="16825119" y="214582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569" name="Shape 341"/>
          <p:cNvCxnSpPr>
            <a:stCxn id="339" idx="1"/>
          </p:cNvCxnSpPr>
          <p:nvPr/>
        </p:nvCxnSpPr>
        <p:spPr>
          <a:xfrm rot="16200000" flipV="1">
            <a:off x="3788369" y="8282190"/>
            <a:ext cx="1050583" cy="1037481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TextBox 572"/>
          <p:cNvSpPr txBox="1"/>
          <p:nvPr/>
        </p:nvSpPr>
        <p:spPr>
          <a:xfrm>
            <a:off x="4709319" y="8504237"/>
            <a:ext cx="1079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619" name="Curved Connector 618"/>
          <p:cNvCxnSpPr/>
          <p:nvPr/>
        </p:nvCxnSpPr>
        <p:spPr>
          <a:xfrm rot="16200000" flipV="1">
            <a:off x="23470537" y="10258205"/>
            <a:ext cx="1356758" cy="621568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urved Connector 626"/>
          <p:cNvCxnSpPr/>
          <p:nvPr/>
        </p:nvCxnSpPr>
        <p:spPr>
          <a:xfrm flipV="1">
            <a:off x="25588119" y="7513637"/>
            <a:ext cx="1143000" cy="3810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urved Connector 652"/>
          <p:cNvCxnSpPr/>
          <p:nvPr/>
        </p:nvCxnSpPr>
        <p:spPr>
          <a:xfrm flipV="1">
            <a:off x="25762606" y="11933237"/>
            <a:ext cx="1884208" cy="838200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9" name="Curved Connector 658"/>
          <p:cNvCxnSpPr/>
          <p:nvPr/>
        </p:nvCxnSpPr>
        <p:spPr>
          <a:xfrm>
            <a:off x="25601802" y="14240463"/>
            <a:ext cx="2615217" cy="1469764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0" name="Oval 659"/>
          <p:cNvSpPr/>
          <p:nvPr/>
        </p:nvSpPr>
        <p:spPr>
          <a:xfrm>
            <a:off x="30998319" y="9235757"/>
            <a:ext cx="5669280" cy="20116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tegangan</a:t>
            </a:r>
            <a:r>
              <a:rPr lang="en-US" sz="2400" b="1" dirty="0" smtClean="0">
                <a:solidFill>
                  <a:schemeClr val="tx1"/>
                </a:solidFill>
              </a:rPr>
              <a:t> (220 V)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semua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pelanggan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tersambung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cabang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distribusi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sama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61" name="Oval 660"/>
          <p:cNvSpPr/>
          <p:nvPr/>
        </p:nvSpPr>
        <p:spPr>
          <a:xfrm>
            <a:off x="35981799" y="6599237"/>
            <a:ext cx="6675120" cy="20116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+mj-lt"/>
              <a:buAutoNum type="arabicPeriod"/>
            </a:pP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kabel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putus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sambungkan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kembali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terlalu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banyak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sambungan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pelanggan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65" name="Curved Connector 664"/>
          <p:cNvCxnSpPr/>
          <p:nvPr/>
        </p:nvCxnSpPr>
        <p:spPr>
          <a:xfrm flipV="1">
            <a:off x="36667599" y="8580437"/>
            <a:ext cx="2407920" cy="1432560"/>
          </a:xfrm>
          <a:prstGeom prst="curvedConnector3">
            <a:avLst>
              <a:gd name="adj1" fmla="val 32322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urved Connector 679"/>
          <p:cNvCxnSpPr>
            <a:stCxn id="523" idx="0"/>
            <a:endCxn id="660" idx="4"/>
          </p:cNvCxnSpPr>
          <p:nvPr/>
        </p:nvCxnSpPr>
        <p:spPr>
          <a:xfrm rot="16200000" flipV="1">
            <a:off x="33688179" y="11392217"/>
            <a:ext cx="1295400" cy="100584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2" name="TextBox 681"/>
          <p:cNvSpPr txBox="1"/>
          <p:nvPr/>
        </p:nvSpPr>
        <p:spPr>
          <a:xfrm>
            <a:off x="33119577" y="117808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675" name="Curved Connector 674"/>
          <p:cNvCxnSpPr/>
          <p:nvPr/>
        </p:nvCxnSpPr>
        <p:spPr>
          <a:xfrm flipV="1">
            <a:off x="30876399" y="14311203"/>
            <a:ext cx="1188720" cy="13716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1" name="Curved Connector 720"/>
          <p:cNvCxnSpPr/>
          <p:nvPr/>
        </p:nvCxnSpPr>
        <p:spPr>
          <a:xfrm rot="5400000">
            <a:off x="8349129" y="18849650"/>
            <a:ext cx="2133602" cy="1102377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3" name="TextBox 722"/>
          <p:cNvSpPr txBox="1"/>
          <p:nvPr/>
        </p:nvSpPr>
        <p:spPr>
          <a:xfrm>
            <a:off x="9967119" y="18552219"/>
            <a:ext cx="137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 smtClean="0"/>
          </a:p>
          <a:p>
            <a:r>
              <a:rPr lang="en-US" sz="3200" dirty="0" smtClean="0"/>
              <a:t>50 Hz</a:t>
            </a:r>
            <a:endParaRPr lang="en-US" sz="3200" dirty="0"/>
          </a:p>
        </p:txBody>
      </p:sp>
      <p:cxnSp>
        <p:nvCxnSpPr>
          <p:cNvPr id="729" name="Curved Connector 728"/>
          <p:cNvCxnSpPr>
            <a:stCxn id="509" idx="2"/>
            <a:endCxn id="333" idx="3"/>
          </p:cNvCxnSpPr>
          <p:nvPr/>
        </p:nvCxnSpPr>
        <p:spPr>
          <a:xfrm rot="10800000" flipV="1">
            <a:off x="2804319" y="26182637"/>
            <a:ext cx="2362200" cy="11510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" name="Oval 615"/>
          <p:cNvSpPr/>
          <p:nvPr/>
        </p:nvSpPr>
        <p:spPr>
          <a:xfrm>
            <a:off x="25679559" y="5480300"/>
            <a:ext cx="4480560" cy="2286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saklar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pemutus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sirkuit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pelanggan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rumah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pembangkit</a:t>
            </a:r>
            <a:r>
              <a:rPr lang="en-US" sz="2400" b="1" dirty="0" smtClean="0">
                <a:solidFill>
                  <a:schemeClr val="tx1"/>
                </a:solidFill>
              </a:rPr>
              <a:t> NYALA?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17" name="Oval 616"/>
          <p:cNvSpPr/>
          <p:nvPr/>
        </p:nvSpPr>
        <p:spPr>
          <a:xfrm>
            <a:off x="31379319" y="3353117"/>
            <a:ext cx="4206240" cy="16459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generator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turbin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beroperasi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dengan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baik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23" name="Oval 622"/>
          <p:cNvSpPr/>
          <p:nvPr/>
        </p:nvSpPr>
        <p:spPr>
          <a:xfrm>
            <a:off x="27302619" y="3575300"/>
            <a:ext cx="3474720" cy="1280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Nyalakan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saklar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pemutus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sirkuit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26" name="Oval 625"/>
          <p:cNvSpPr/>
          <p:nvPr/>
        </p:nvSpPr>
        <p:spPr>
          <a:xfrm>
            <a:off x="27797919" y="1265237"/>
            <a:ext cx="4480560" cy="1371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saklar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pemutus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sirkuit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mati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lagi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31" name="Curved Connector 630"/>
          <p:cNvCxnSpPr>
            <a:endCxn id="660" idx="2"/>
          </p:cNvCxnSpPr>
          <p:nvPr/>
        </p:nvCxnSpPr>
        <p:spPr>
          <a:xfrm>
            <a:off x="29733399" y="9875837"/>
            <a:ext cx="1264920" cy="3657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TextBox 632"/>
          <p:cNvSpPr txBox="1"/>
          <p:nvPr/>
        </p:nvSpPr>
        <p:spPr>
          <a:xfrm>
            <a:off x="26731119" y="4770437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Tidak</a:t>
            </a:r>
            <a:endParaRPr lang="en-US" sz="3200"/>
          </a:p>
        </p:txBody>
      </p:sp>
      <p:cxnSp>
        <p:nvCxnSpPr>
          <p:cNvPr id="636" name="Shape 635"/>
          <p:cNvCxnSpPr>
            <a:stCxn id="623" idx="0"/>
            <a:endCxn id="626" idx="4"/>
          </p:cNvCxnSpPr>
          <p:nvPr/>
        </p:nvCxnSpPr>
        <p:spPr>
          <a:xfrm rot="5400000" flipH="1" flipV="1">
            <a:off x="29069858" y="2606959"/>
            <a:ext cx="938463" cy="99822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1" name="TextBox 640"/>
          <p:cNvSpPr txBox="1"/>
          <p:nvPr/>
        </p:nvSpPr>
        <p:spPr>
          <a:xfrm>
            <a:off x="32979519" y="909062"/>
            <a:ext cx="94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646" name="Oval 645"/>
          <p:cNvSpPr/>
          <p:nvPr/>
        </p:nvSpPr>
        <p:spPr>
          <a:xfrm>
            <a:off x="34579719" y="46037"/>
            <a:ext cx="6858000" cy="2926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1. </a:t>
            </a: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kabel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korslet</a:t>
            </a:r>
            <a:r>
              <a:rPr lang="en-US" sz="2400" b="1" dirty="0" smtClean="0">
                <a:solidFill>
                  <a:schemeClr val="tx1"/>
                </a:solidFill>
              </a:rPr>
              <a:t>/</a:t>
            </a:r>
            <a:r>
              <a:rPr lang="en-US" sz="2400" b="1" dirty="0" err="1" smtClean="0">
                <a:solidFill>
                  <a:schemeClr val="tx1"/>
                </a:solidFill>
              </a:rPr>
              <a:t>arus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pendek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2. </a:t>
            </a: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kelebihan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beban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pelanggan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coba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kurangi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beban</a:t>
            </a:r>
            <a:r>
              <a:rPr lang="en-US" sz="2400" b="1" dirty="0" smtClean="0">
                <a:solidFill>
                  <a:schemeClr val="tx1"/>
                </a:solidFill>
              </a:rPr>
              <a:t> (</a:t>
            </a:r>
            <a:r>
              <a:rPr lang="en-US" sz="2400" b="1" dirty="0" err="1" smtClean="0">
                <a:solidFill>
                  <a:schemeClr val="tx1"/>
                </a:solidFill>
              </a:rPr>
              <a:t>kapasitas</a:t>
            </a:r>
            <a:r>
              <a:rPr lang="en-US" sz="2400" b="1" dirty="0" smtClean="0">
                <a:solidFill>
                  <a:schemeClr val="tx1"/>
                </a:solidFill>
              </a:rPr>
              <a:t> generator </a:t>
            </a:r>
            <a:r>
              <a:rPr lang="en-US" sz="2400" b="1" dirty="0" err="1" smtClean="0">
                <a:solidFill>
                  <a:schemeClr val="tx1"/>
                </a:solidFill>
              </a:rPr>
              <a:t>terlampaui</a:t>
            </a:r>
            <a:r>
              <a:rPr lang="en-US" sz="2400" b="1" dirty="0" smtClean="0">
                <a:solidFill>
                  <a:schemeClr val="tx1"/>
                </a:solidFill>
              </a:rPr>
              <a:t>!)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48" name="Shape 635"/>
          <p:cNvCxnSpPr>
            <a:stCxn id="626" idx="6"/>
            <a:endCxn id="646" idx="2"/>
          </p:cNvCxnSpPr>
          <p:nvPr/>
        </p:nvCxnSpPr>
        <p:spPr>
          <a:xfrm flipV="1">
            <a:off x="32278479" y="1509077"/>
            <a:ext cx="2301240" cy="4419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urved Connector 649"/>
          <p:cNvCxnSpPr/>
          <p:nvPr/>
        </p:nvCxnSpPr>
        <p:spPr>
          <a:xfrm rot="5400000" flipH="1" flipV="1">
            <a:off x="27858375" y="4869206"/>
            <a:ext cx="822960" cy="640080"/>
          </a:xfrm>
          <a:prstGeom prst="curvedConnector3">
            <a:avLst>
              <a:gd name="adj1" fmla="val 1286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2" name="TextBox 651"/>
          <p:cNvSpPr txBox="1"/>
          <p:nvPr/>
        </p:nvSpPr>
        <p:spPr>
          <a:xfrm>
            <a:off x="35951318" y="3195062"/>
            <a:ext cx="838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738" name="TextBox 737"/>
          <p:cNvSpPr txBox="1"/>
          <p:nvPr/>
        </p:nvSpPr>
        <p:spPr>
          <a:xfrm>
            <a:off x="32446119" y="5380037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745" name="Curved Connector 744"/>
          <p:cNvCxnSpPr>
            <a:stCxn id="616" idx="7"/>
            <a:endCxn id="617" idx="3"/>
          </p:cNvCxnSpPr>
          <p:nvPr/>
        </p:nvCxnSpPr>
        <p:spPr>
          <a:xfrm rot="5400000" flipH="1" flipV="1">
            <a:off x="30221093" y="4040862"/>
            <a:ext cx="1057079" cy="249135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1" name="Curved Connector 760"/>
          <p:cNvCxnSpPr>
            <a:endCxn id="382" idx="4"/>
          </p:cNvCxnSpPr>
          <p:nvPr/>
        </p:nvCxnSpPr>
        <p:spPr>
          <a:xfrm rot="16200000" flipV="1">
            <a:off x="12996069" y="10237787"/>
            <a:ext cx="990600" cy="876300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29"/>
          <p:cNvGrpSpPr/>
          <p:nvPr/>
        </p:nvGrpSpPr>
        <p:grpSpPr>
          <a:xfrm>
            <a:off x="13396119" y="16505237"/>
            <a:ext cx="5029201" cy="4572000"/>
            <a:chOff x="14005719" y="16657637"/>
            <a:chExt cx="5029201" cy="4572000"/>
          </a:xfrm>
        </p:grpSpPr>
        <p:grpSp>
          <p:nvGrpSpPr>
            <p:cNvPr id="3" name="Group 311"/>
            <p:cNvGrpSpPr/>
            <p:nvPr/>
          </p:nvGrpSpPr>
          <p:grpSpPr>
            <a:xfrm>
              <a:off x="14005719" y="16657637"/>
              <a:ext cx="5029201" cy="4572000"/>
              <a:chOff x="9723279" y="11044236"/>
              <a:chExt cx="12824459" cy="11176000"/>
            </a:xfrm>
          </p:grpSpPr>
          <p:sp>
            <p:nvSpPr>
              <p:cNvPr id="317" name="Rectangle 316"/>
              <p:cNvSpPr/>
              <p:nvPr/>
            </p:nvSpPr>
            <p:spPr>
              <a:xfrm>
                <a:off x="9723279" y="11044236"/>
                <a:ext cx="12824459" cy="11176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" name="Group 11"/>
              <p:cNvGrpSpPr/>
              <p:nvPr/>
            </p:nvGrpSpPr>
            <p:grpSpPr>
              <a:xfrm>
                <a:off x="10614602" y="11230503"/>
                <a:ext cx="11399741" cy="7044824"/>
                <a:chOff x="11654394" y="16507492"/>
                <a:chExt cx="6012192" cy="3375170"/>
              </a:xfrm>
            </p:grpSpPr>
            <p:pic>
              <p:nvPicPr>
                <p:cNvPr id="321" name="Picture 320" descr="Equipment - (19).jpg"/>
                <p:cNvPicPr/>
                <p:nvPr/>
              </p:nvPicPr>
              <p:blipFill>
                <a:blip r:embed="rId3" cstate="print">
                  <a:clrChange>
                    <a:clrFrom>
                      <a:srgbClr val="D4CEAC"/>
                    </a:clrFrom>
                    <a:clrTo>
                      <a:srgbClr val="D4CEAC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1799186" y="16507492"/>
                  <a:ext cx="5867400" cy="3375170"/>
                </a:xfrm>
                <a:prstGeom prst="rect">
                  <a:avLst/>
                </a:prstGeom>
                <a:effectLst>
                  <a:softEdge rad="127000"/>
                </a:effectLst>
              </p:spPr>
            </p:pic>
            <p:grpSp>
              <p:nvGrpSpPr>
                <p:cNvPr id="5" name="Group 353"/>
                <p:cNvGrpSpPr/>
                <p:nvPr/>
              </p:nvGrpSpPr>
              <p:grpSpPr>
                <a:xfrm>
                  <a:off x="16353126" y="16881236"/>
                  <a:ext cx="1082369" cy="1662003"/>
                  <a:chOff x="15719779" y="9604238"/>
                  <a:chExt cx="613239" cy="1541211"/>
                </a:xfrm>
              </p:grpSpPr>
              <p:sp>
                <p:nvSpPr>
                  <p:cNvPr id="327" name="Arc 326"/>
                  <p:cNvSpPr/>
                  <p:nvPr/>
                </p:nvSpPr>
                <p:spPr>
                  <a:xfrm>
                    <a:off x="15719779" y="10002449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  <p:sp>
                <p:nvSpPr>
                  <p:cNvPr id="328" name="Arc 327"/>
                  <p:cNvSpPr/>
                  <p:nvPr/>
                </p:nvSpPr>
                <p:spPr>
                  <a:xfrm>
                    <a:off x="15835907" y="9852502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  <p:sp>
                <p:nvSpPr>
                  <p:cNvPr id="329" name="Arc 328"/>
                  <p:cNvSpPr/>
                  <p:nvPr/>
                </p:nvSpPr>
                <p:spPr>
                  <a:xfrm>
                    <a:off x="15952018" y="9604238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</p:grpSp>
            <p:grpSp>
              <p:nvGrpSpPr>
                <p:cNvPr id="7" name="Group 354"/>
                <p:cNvGrpSpPr/>
                <p:nvPr/>
              </p:nvGrpSpPr>
              <p:grpSpPr>
                <a:xfrm rot="13359990">
                  <a:off x="11654394" y="16579495"/>
                  <a:ext cx="1142767" cy="1305007"/>
                  <a:chOff x="16294813" y="11560777"/>
                  <a:chExt cx="647458" cy="1210162"/>
                </a:xfrm>
              </p:grpSpPr>
              <p:sp>
                <p:nvSpPr>
                  <p:cNvPr id="324" name="Arc 323"/>
                  <p:cNvSpPr/>
                  <p:nvPr/>
                </p:nvSpPr>
                <p:spPr>
                  <a:xfrm>
                    <a:off x="16294813" y="11627939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  <p:sp>
                <p:nvSpPr>
                  <p:cNvPr id="325" name="Arc 324"/>
                  <p:cNvSpPr/>
                  <p:nvPr/>
                </p:nvSpPr>
                <p:spPr>
                  <a:xfrm>
                    <a:off x="16446453" y="11622889"/>
                    <a:ext cx="381000" cy="1143000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  <p:sp>
                <p:nvSpPr>
                  <p:cNvPr id="326" name="Arc 325"/>
                  <p:cNvSpPr/>
                  <p:nvPr/>
                </p:nvSpPr>
                <p:spPr>
                  <a:xfrm>
                    <a:off x="16561271" y="11560777"/>
                    <a:ext cx="381000" cy="1143002"/>
                  </a:xfrm>
                  <a:prstGeom prst="arc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0"/>
                  </a:p>
                </p:txBody>
              </p:sp>
            </p:grpSp>
          </p:grpSp>
        </p:grpSp>
        <p:sp>
          <p:nvSpPr>
            <p:cNvPr id="313" name="TextBox 312"/>
            <p:cNvSpPr txBox="1"/>
            <p:nvPr/>
          </p:nvSpPr>
          <p:spPr>
            <a:xfrm>
              <a:off x="15141055" y="20216950"/>
              <a:ext cx="285719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 err="1" smtClean="0"/>
                <a:t>Bunyi</a:t>
              </a:r>
              <a:r>
                <a:rPr lang="en-US" sz="4000" b="1" dirty="0" smtClean="0"/>
                <a:t> </a:t>
              </a:r>
              <a:r>
                <a:rPr lang="en-US" sz="4000" b="1" dirty="0" err="1" smtClean="0"/>
                <a:t>Aneh</a:t>
              </a:r>
              <a:r>
                <a:rPr lang="en-US" sz="4000" b="1" dirty="0" smtClean="0"/>
                <a:t>?</a:t>
              </a:r>
              <a:endParaRPr lang="en-US" sz="4000" b="1" dirty="0"/>
            </a:p>
          </p:txBody>
        </p:sp>
      </p:grpSp>
      <p:grpSp>
        <p:nvGrpSpPr>
          <p:cNvPr id="8" name="Group 308"/>
          <p:cNvGrpSpPr/>
          <p:nvPr/>
        </p:nvGrpSpPr>
        <p:grpSpPr>
          <a:xfrm>
            <a:off x="21103756" y="10714037"/>
            <a:ext cx="5474963" cy="4572000"/>
            <a:chOff x="21930526" y="13152436"/>
            <a:chExt cx="5474963" cy="4572000"/>
          </a:xfrm>
        </p:grpSpPr>
        <p:grpSp>
          <p:nvGrpSpPr>
            <p:cNvPr id="9" name="Group 748"/>
            <p:cNvGrpSpPr/>
            <p:nvPr/>
          </p:nvGrpSpPr>
          <p:grpSpPr>
            <a:xfrm>
              <a:off x="21930526" y="13152436"/>
              <a:ext cx="5474963" cy="4572000"/>
              <a:chOff x="16291719" y="15694906"/>
              <a:chExt cx="4981075" cy="3682612"/>
            </a:xfrm>
          </p:grpSpPr>
          <p:sp>
            <p:nvSpPr>
              <p:cNvPr id="748" name="Rectangle 747"/>
              <p:cNvSpPr/>
              <p:nvPr/>
            </p:nvSpPr>
            <p:spPr>
              <a:xfrm>
                <a:off x="16291719" y="15694906"/>
                <a:ext cx="4495800" cy="36826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" name="Group 614"/>
              <p:cNvGrpSpPr/>
              <p:nvPr/>
            </p:nvGrpSpPr>
            <p:grpSpPr>
              <a:xfrm>
                <a:off x="17390531" y="16045378"/>
                <a:ext cx="3882263" cy="1982991"/>
                <a:chOff x="21276731" y="15511978"/>
                <a:chExt cx="3882263" cy="1982991"/>
              </a:xfrm>
              <a:solidFill>
                <a:schemeClr val="bg1"/>
              </a:solidFill>
            </p:grpSpPr>
            <p:sp>
              <p:nvSpPr>
                <p:cNvPr id="527" name="TextBox 526"/>
                <p:cNvSpPr txBox="1"/>
                <p:nvPr/>
              </p:nvSpPr>
              <p:spPr>
                <a:xfrm>
                  <a:off x="21276731" y="15511978"/>
                  <a:ext cx="3882263" cy="57018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4000" b="1" dirty="0" err="1" smtClean="0"/>
                    <a:t>Tidak</a:t>
                  </a:r>
                  <a:r>
                    <a:rPr lang="en-US" sz="4000" b="1" dirty="0" smtClean="0"/>
                    <a:t> </a:t>
                  </a:r>
                  <a:r>
                    <a:rPr lang="en-US" sz="4000" b="1" dirty="0" err="1" smtClean="0"/>
                    <a:t>Ada</a:t>
                  </a:r>
                  <a:r>
                    <a:rPr lang="en-US" sz="4000" b="1" dirty="0" smtClean="0"/>
                    <a:t> </a:t>
                  </a:r>
                  <a:r>
                    <a:rPr lang="en-US" sz="4000" b="1" dirty="0" err="1" smtClean="0"/>
                    <a:t>Listrik</a:t>
                  </a:r>
                  <a:r>
                    <a:rPr lang="en-US" sz="4000" b="1" dirty="0" smtClean="0"/>
                    <a:t>?</a:t>
                  </a:r>
                  <a:endParaRPr lang="en-US" sz="4000" b="1" dirty="0"/>
                </a:p>
              </p:txBody>
            </p:sp>
            <p:pic>
              <p:nvPicPr>
                <p:cNvPr id="61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22535008" y="16082159"/>
                  <a:ext cx="1594501" cy="1412810"/>
                </a:xfrm>
                <a:prstGeom prst="rect">
                  <a:avLst/>
                </a:prstGeom>
                <a:grpFill/>
                <a:effectLst/>
              </p:spPr>
            </p:pic>
          </p:grpSp>
        </p:grpSp>
        <p:pic>
          <p:nvPicPr>
            <p:cNvPr id="354" name="Picture 10" descr="http://1.bp.blogspot.com/_H_mfjCLS1K0/TPuXXJ9rjGI/AAAAAAAAHGA/aMbrXGIy_yw/s200/sad%2Bsmiley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521319" y="15971836"/>
              <a:ext cx="1905000" cy="1695127"/>
            </a:xfrm>
            <a:prstGeom prst="rect">
              <a:avLst/>
            </a:prstGeom>
            <a:noFill/>
          </p:spPr>
        </p:pic>
        <p:pic>
          <p:nvPicPr>
            <p:cNvPr id="355" name="Picture 6" descr="home,building,homepage,house"/>
            <p:cNvPicPr>
              <a:picLocks noChangeAspect="1" noChangeArrowheads="1"/>
            </p:cNvPicPr>
            <p:nvPr/>
          </p:nvPicPr>
          <p:blipFill>
            <a:blip r:embed="rId4" cstate="print">
              <a:lum bright="10000" contrast="40000"/>
            </a:blip>
            <a:srcRect/>
            <a:stretch>
              <a:fillRect/>
            </a:stretch>
          </p:blipFill>
          <p:spPr bwMode="auto">
            <a:xfrm>
              <a:off x="22730076" y="15133636"/>
              <a:ext cx="1856013" cy="1676400"/>
            </a:xfrm>
            <a:prstGeom prst="rect">
              <a:avLst/>
            </a:prstGeom>
            <a:noFill/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p:spPr>
        </p:pic>
      </p:grpSp>
      <p:grpSp>
        <p:nvGrpSpPr>
          <p:cNvPr id="11" name="Group 359"/>
          <p:cNvGrpSpPr/>
          <p:nvPr/>
        </p:nvGrpSpPr>
        <p:grpSpPr>
          <a:xfrm>
            <a:off x="21092319" y="16276638"/>
            <a:ext cx="4953000" cy="4572000"/>
            <a:chOff x="23454519" y="21382037"/>
            <a:chExt cx="5257800" cy="4648200"/>
          </a:xfrm>
        </p:grpSpPr>
        <p:grpSp>
          <p:nvGrpSpPr>
            <p:cNvPr id="12" name="Group 331"/>
            <p:cNvGrpSpPr/>
            <p:nvPr/>
          </p:nvGrpSpPr>
          <p:grpSpPr>
            <a:xfrm>
              <a:off x="23454519" y="21382037"/>
              <a:ext cx="5257800" cy="4648200"/>
              <a:chOff x="22159119" y="20315237"/>
              <a:chExt cx="7848600" cy="6172200"/>
            </a:xfrm>
          </p:grpSpPr>
          <p:sp>
            <p:nvSpPr>
              <p:cNvPr id="338" name="Rectangle 337"/>
              <p:cNvSpPr/>
              <p:nvPr/>
            </p:nvSpPr>
            <p:spPr>
              <a:xfrm>
                <a:off x="22159119" y="20315237"/>
                <a:ext cx="7848600" cy="6172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  <p:pic>
            <p:nvPicPr>
              <p:cNvPr id="343" name="Picture 12" descr="http://www.free-emoticons-gallery.com/wp-content/themes/eStore/timthumb.php?src=http://www.free-emoticons-gallery.com/wp-content/uploads/2010/11/its_too_hot.png&amp;w=298&amp;h=226&amp;zc=1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400614" y="22745132"/>
                <a:ext cx="3713755" cy="2816474"/>
              </a:xfrm>
              <a:prstGeom prst="rect">
                <a:avLst/>
              </a:prstGeom>
              <a:noFill/>
            </p:spPr>
          </p:pic>
        </p:grpSp>
        <p:sp>
          <p:nvSpPr>
            <p:cNvPr id="359" name="TextBox 358"/>
            <p:cNvSpPr txBox="1"/>
            <p:nvPr/>
          </p:nvSpPr>
          <p:spPr>
            <a:xfrm>
              <a:off x="23535408" y="25233082"/>
              <a:ext cx="4876800" cy="719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err="1" smtClean="0"/>
                <a:t>Terlalu</a:t>
              </a:r>
              <a:r>
                <a:rPr lang="en-US" sz="4000" b="1" dirty="0" smtClean="0"/>
                <a:t> </a:t>
              </a:r>
              <a:r>
                <a:rPr lang="en-US" sz="4000" b="1" dirty="0" err="1" smtClean="0"/>
                <a:t>Panas</a:t>
              </a:r>
              <a:r>
                <a:rPr lang="en-US" sz="4000" b="1" dirty="0" smtClean="0"/>
                <a:t>?</a:t>
              </a:r>
              <a:endParaRPr lang="en-US" sz="4000" b="1" dirty="0"/>
            </a:p>
          </p:txBody>
        </p:sp>
      </p:grpSp>
      <p:sp>
        <p:nvSpPr>
          <p:cNvPr id="363" name="Oval 362"/>
          <p:cNvSpPr/>
          <p:nvPr/>
        </p:nvSpPr>
        <p:spPr>
          <a:xfrm>
            <a:off x="25892919" y="17724437"/>
            <a:ext cx="4114800" cy="192024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komponen</a:t>
            </a:r>
            <a:r>
              <a:rPr lang="en-US" sz="2400" b="1" dirty="0" smtClean="0">
                <a:solidFill>
                  <a:schemeClr val="tx1"/>
                </a:solidFill>
              </a:rPr>
              <a:t> ELC </a:t>
            </a:r>
            <a:r>
              <a:rPr lang="en-US" sz="2400" b="1" dirty="0" err="1" smtClean="0">
                <a:solidFill>
                  <a:schemeClr val="tx1"/>
                </a:solidFill>
              </a:rPr>
              <a:t>terbakar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kotak</a:t>
            </a:r>
            <a:r>
              <a:rPr lang="en-US" sz="2400" b="1" dirty="0" smtClean="0">
                <a:solidFill>
                  <a:schemeClr val="tx1"/>
                </a:solidFill>
              </a:rPr>
              <a:t> ELC </a:t>
            </a:r>
            <a:r>
              <a:rPr lang="en-US" sz="2400" b="1" dirty="0" err="1" smtClean="0">
                <a:solidFill>
                  <a:schemeClr val="tx1"/>
                </a:solidFill>
              </a:rPr>
              <a:t>terlalu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panas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saat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disentuh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66" name="Oval 365"/>
          <p:cNvSpPr/>
          <p:nvPr/>
        </p:nvSpPr>
        <p:spPr>
          <a:xfrm>
            <a:off x="30179123" y="17724437"/>
            <a:ext cx="3028996" cy="192024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 </a:t>
            </a:r>
            <a:r>
              <a:rPr lang="en-US" sz="2400" b="1" dirty="0" err="1" smtClean="0">
                <a:solidFill>
                  <a:schemeClr val="tx1"/>
                </a:solidFill>
              </a:rPr>
              <a:t>kipas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ventilasi</a:t>
            </a:r>
            <a:r>
              <a:rPr lang="en-US" sz="2400" b="1" dirty="0" smtClean="0">
                <a:solidFill>
                  <a:schemeClr val="tx1"/>
                </a:solidFill>
              </a:rPr>
              <a:t>  ELC </a:t>
            </a:r>
            <a:r>
              <a:rPr lang="en-US" sz="2400" b="1" dirty="0" err="1" smtClean="0">
                <a:solidFill>
                  <a:schemeClr val="tx1"/>
                </a:solidFill>
              </a:rPr>
              <a:t>bekerja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dengan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baik</a:t>
            </a:r>
            <a:r>
              <a:rPr lang="en-US" sz="2400" b="1" dirty="0" smtClean="0">
                <a:solidFill>
                  <a:schemeClr val="tx1"/>
                </a:solidFill>
              </a:rPr>
              <a:t> 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68" name="Oval 367"/>
          <p:cNvSpPr/>
          <p:nvPr/>
        </p:nvSpPr>
        <p:spPr>
          <a:xfrm>
            <a:off x="31577439" y="15011717"/>
            <a:ext cx="3840480" cy="16459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Bersihkan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kipas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rumah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kipas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ganti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kipas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jika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perlu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0" name="Oval 369"/>
          <p:cNvSpPr/>
          <p:nvPr/>
        </p:nvSpPr>
        <p:spPr>
          <a:xfrm>
            <a:off x="33284319" y="17114837"/>
            <a:ext cx="4572000" cy="21031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sekering</a:t>
            </a:r>
            <a:r>
              <a:rPr lang="en-US" sz="2400" b="1" dirty="0" smtClean="0">
                <a:solidFill>
                  <a:schemeClr val="tx1"/>
                </a:solidFill>
              </a:rPr>
              <a:t> ballast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ELC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elemen</a:t>
            </a:r>
            <a:r>
              <a:rPr lang="en-US" sz="2400" b="1" dirty="0" smtClean="0">
                <a:solidFill>
                  <a:schemeClr val="tx1"/>
                </a:solidFill>
              </a:rPr>
              <a:t> ballast </a:t>
            </a:r>
            <a:r>
              <a:rPr lang="en-US" sz="2400" b="1" dirty="0" err="1" smtClean="0">
                <a:solidFill>
                  <a:schemeClr val="tx1"/>
                </a:solidFill>
              </a:rPr>
              <a:t>terbakar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tidak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tersambung</a:t>
            </a:r>
            <a:r>
              <a:rPr lang="en-US" sz="2400" b="1" dirty="0" smtClean="0">
                <a:solidFill>
                  <a:schemeClr val="tx1"/>
                </a:solidFill>
              </a:rPr>
              <a:t>?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1" name="Oval 370"/>
          <p:cNvSpPr/>
          <p:nvPr/>
        </p:nvSpPr>
        <p:spPr>
          <a:xfrm>
            <a:off x="36393279" y="13914437"/>
            <a:ext cx="6035040" cy="32004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en-US" sz="2400" b="1" dirty="0" smtClean="0">
                <a:solidFill>
                  <a:schemeClr val="tx1"/>
                </a:solidFill>
              </a:rPr>
              <a:t>1. </a:t>
            </a: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penyumbatan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aliran</a:t>
            </a:r>
            <a:r>
              <a:rPr lang="en-US" sz="2400" b="1" dirty="0" smtClean="0">
                <a:solidFill>
                  <a:schemeClr val="tx1"/>
                </a:solidFill>
              </a:rPr>
              <a:t> air</a:t>
            </a:r>
          </a:p>
          <a:p>
            <a:pPr marL="457200" indent="-457200" algn="ctr"/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2. </a:t>
            </a: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kelebihan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beban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pelanggan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coba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kurangi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beban</a:t>
            </a:r>
            <a:r>
              <a:rPr lang="en-US" sz="2400" b="1" dirty="0" smtClean="0">
                <a:solidFill>
                  <a:schemeClr val="tx1"/>
                </a:solidFill>
              </a:rPr>
              <a:t> (</a:t>
            </a:r>
            <a:r>
              <a:rPr lang="en-US" sz="2400" b="1" dirty="0" err="1" smtClean="0">
                <a:solidFill>
                  <a:schemeClr val="tx1"/>
                </a:solidFill>
              </a:rPr>
              <a:t>kapasitas</a:t>
            </a:r>
            <a:r>
              <a:rPr lang="en-US" sz="2400" b="1" dirty="0" smtClean="0">
                <a:solidFill>
                  <a:schemeClr val="tx1"/>
                </a:solidFill>
              </a:rPr>
              <a:t> generator </a:t>
            </a:r>
            <a:r>
              <a:rPr lang="en-US" sz="2400" b="1" dirty="0" err="1" smtClean="0">
                <a:solidFill>
                  <a:schemeClr val="tx1"/>
                </a:solidFill>
              </a:rPr>
              <a:t>terlampaui</a:t>
            </a:r>
            <a:r>
              <a:rPr lang="en-US" sz="2400" b="1" dirty="0" smtClean="0">
                <a:solidFill>
                  <a:schemeClr val="tx1"/>
                </a:solidFill>
              </a:rPr>
              <a:t>!)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2" name="Oval 371"/>
          <p:cNvSpPr/>
          <p:nvPr/>
        </p:nvSpPr>
        <p:spPr>
          <a:xfrm>
            <a:off x="26807319" y="20620037"/>
            <a:ext cx="475488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generator </a:t>
            </a:r>
            <a:r>
              <a:rPr lang="en-US" sz="2400" b="1" dirty="0" err="1" smtClean="0">
                <a:solidFill>
                  <a:schemeClr val="tx1"/>
                </a:solidFill>
              </a:rPr>
              <a:t>terlalu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panas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saat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disentuh</a:t>
            </a:r>
            <a:r>
              <a:rPr lang="en-US" sz="2400" b="1" dirty="0" smtClean="0">
                <a:solidFill>
                  <a:schemeClr val="tx1"/>
                </a:solidFill>
              </a:rPr>
              <a:t> 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3" name="Oval 372"/>
          <p:cNvSpPr/>
          <p:nvPr/>
        </p:nvSpPr>
        <p:spPr>
          <a:xfrm>
            <a:off x="25207119" y="23591837"/>
            <a:ext cx="5334000" cy="15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kipas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ventilasi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rumah</a:t>
            </a:r>
            <a:r>
              <a:rPr lang="en-US" sz="2400" b="1" dirty="0" smtClean="0">
                <a:solidFill>
                  <a:schemeClr val="tx1"/>
                </a:solidFill>
              </a:rPr>
              <a:t> generator </a:t>
            </a:r>
            <a:r>
              <a:rPr lang="en-US" sz="2400" b="1" dirty="0" err="1" smtClean="0">
                <a:solidFill>
                  <a:schemeClr val="tx1"/>
                </a:solidFill>
              </a:rPr>
              <a:t>kotor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terblokir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4" name="Oval 373"/>
          <p:cNvSpPr/>
          <p:nvPr/>
        </p:nvSpPr>
        <p:spPr>
          <a:xfrm>
            <a:off x="30236319" y="22265957"/>
            <a:ext cx="4937760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arus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beban</a:t>
            </a:r>
            <a:r>
              <a:rPr lang="en-US" sz="2400" b="1" dirty="0" smtClean="0">
                <a:solidFill>
                  <a:schemeClr val="tx1"/>
                </a:solidFill>
              </a:rPr>
              <a:t> (amp)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amperemeter</a:t>
            </a:r>
            <a:r>
              <a:rPr lang="en-US" sz="2400" b="1" dirty="0" smtClean="0">
                <a:solidFill>
                  <a:schemeClr val="tx1"/>
                </a:solidFill>
              </a:rPr>
              <a:t> ELC </a:t>
            </a:r>
            <a:r>
              <a:rPr lang="en-US" sz="2400" b="1" dirty="0" err="1" smtClean="0">
                <a:solidFill>
                  <a:schemeClr val="tx1"/>
                </a:solidFill>
              </a:rPr>
              <a:t>di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atas</a:t>
            </a:r>
            <a:r>
              <a:rPr lang="en-US" sz="2400" b="1" dirty="0" smtClean="0">
                <a:solidFill>
                  <a:schemeClr val="tx1"/>
                </a:solidFill>
              </a:rPr>
              <a:t> normal?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377" name="Curved Connector 376"/>
          <p:cNvCxnSpPr>
            <a:endCxn id="363" idx="3"/>
          </p:cNvCxnSpPr>
          <p:nvPr/>
        </p:nvCxnSpPr>
        <p:spPr>
          <a:xfrm flipV="1">
            <a:off x="24963279" y="19363465"/>
            <a:ext cx="1532239" cy="281212"/>
          </a:xfrm>
          <a:prstGeom prst="curvedConnector4">
            <a:avLst>
              <a:gd name="adj1" fmla="val 30336"/>
              <a:gd name="adj2" fmla="val -149479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urved Connector 385"/>
          <p:cNvCxnSpPr>
            <a:stCxn id="363" idx="0"/>
            <a:endCxn id="366" idx="1"/>
          </p:cNvCxnSpPr>
          <p:nvPr/>
        </p:nvCxnSpPr>
        <p:spPr>
          <a:xfrm rot="16200000" flipH="1">
            <a:off x="29145908" y="16528848"/>
            <a:ext cx="281212" cy="2672391"/>
          </a:xfrm>
          <a:prstGeom prst="curvedConnector3">
            <a:avLst>
              <a:gd name="adj1" fmla="val -81291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urved Connector 387"/>
          <p:cNvCxnSpPr>
            <a:stCxn id="366" idx="0"/>
            <a:endCxn id="368" idx="3"/>
          </p:cNvCxnSpPr>
          <p:nvPr/>
        </p:nvCxnSpPr>
        <p:spPr>
          <a:xfrm rot="5400000" flipH="1" flipV="1">
            <a:off x="31262824" y="16847396"/>
            <a:ext cx="1307839" cy="446244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urved Connector 391"/>
          <p:cNvCxnSpPr>
            <a:stCxn id="366" idx="7"/>
            <a:endCxn id="370" idx="1"/>
          </p:cNvCxnSpPr>
          <p:nvPr/>
        </p:nvCxnSpPr>
        <p:spPr>
          <a:xfrm rot="5400000" flipH="1" flipV="1">
            <a:off x="33067794" y="17119571"/>
            <a:ext cx="582817" cy="1189341"/>
          </a:xfrm>
          <a:prstGeom prst="curvedConnector3">
            <a:avLst>
              <a:gd name="adj1" fmla="val 192069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urved Connector 400"/>
          <p:cNvCxnSpPr>
            <a:stCxn id="370" idx="0"/>
          </p:cNvCxnSpPr>
          <p:nvPr/>
        </p:nvCxnSpPr>
        <p:spPr>
          <a:xfrm rot="5400000" flipH="1" flipV="1">
            <a:off x="36141819" y="16086137"/>
            <a:ext cx="457200" cy="1600200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urved Connector 405"/>
          <p:cNvCxnSpPr/>
          <p:nvPr/>
        </p:nvCxnSpPr>
        <p:spPr>
          <a:xfrm rot="16200000" flipH="1">
            <a:off x="27889359" y="20010437"/>
            <a:ext cx="822960" cy="54864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Oval 420"/>
          <p:cNvSpPr/>
          <p:nvPr/>
        </p:nvSpPr>
        <p:spPr>
          <a:xfrm>
            <a:off x="37978239" y="17526317"/>
            <a:ext cx="4754880" cy="21031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Ganti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elemen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terbakar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sambungkan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kembali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kabel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/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ganti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sekering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4" name="Oval 423"/>
          <p:cNvSpPr/>
          <p:nvPr/>
        </p:nvSpPr>
        <p:spPr>
          <a:xfrm>
            <a:off x="35570319" y="21275357"/>
            <a:ext cx="4663440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Beri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pelumas</a:t>
            </a:r>
            <a:r>
              <a:rPr lang="en-US" sz="2400" b="1" dirty="0" smtClean="0">
                <a:solidFill>
                  <a:schemeClr val="tx1"/>
                </a:solidFill>
              </a:rPr>
              <a:t>/</a:t>
            </a:r>
            <a:r>
              <a:rPr lang="en-US" sz="2400" b="1" dirty="0" err="1" smtClean="0">
                <a:solidFill>
                  <a:schemeClr val="tx1"/>
                </a:solidFill>
              </a:rPr>
              <a:t>gemuk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kerusakan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bearing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5" name="Oval 424"/>
          <p:cNvSpPr/>
          <p:nvPr/>
        </p:nvSpPr>
        <p:spPr>
          <a:xfrm>
            <a:off x="21549519" y="22006877"/>
            <a:ext cx="4937760" cy="128016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terbakar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dari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dalam</a:t>
            </a:r>
            <a:r>
              <a:rPr lang="en-US" sz="2400" b="1" dirty="0" smtClean="0">
                <a:solidFill>
                  <a:schemeClr val="tx1"/>
                </a:solidFill>
              </a:rPr>
              <a:t> generator?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9" name="Oval 428"/>
          <p:cNvSpPr/>
          <p:nvPr/>
        </p:nvSpPr>
        <p:spPr>
          <a:xfrm>
            <a:off x="19949319" y="24277637"/>
            <a:ext cx="5486400" cy="16764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Matikan</a:t>
            </a:r>
            <a:r>
              <a:rPr lang="en-US" sz="2400" b="1" dirty="0" smtClean="0">
                <a:solidFill>
                  <a:schemeClr val="tx1"/>
                </a:solidFill>
              </a:rPr>
              <a:t> PLTMH, </a:t>
            </a:r>
            <a:r>
              <a:rPr lang="en-US" sz="2400" b="1" dirty="0" err="1" smtClean="0">
                <a:solidFill>
                  <a:schemeClr val="tx1"/>
                </a:solidFill>
              </a:rPr>
              <a:t>buka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rumah</a:t>
            </a:r>
            <a:r>
              <a:rPr lang="en-US" sz="2400" b="1" dirty="0" smtClean="0">
                <a:solidFill>
                  <a:schemeClr val="tx1"/>
                </a:solidFill>
              </a:rPr>
              <a:t> generator, </a:t>
            </a: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kumparan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kabel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kotor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30" name="Oval 429"/>
          <p:cNvSpPr/>
          <p:nvPr/>
        </p:nvSpPr>
        <p:spPr>
          <a:xfrm>
            <a:off x="21778119" y="27843797"/>
            <a:ext cx="3931920" cy="192024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bekas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terbakar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kumparan</a:t>
            </a:r>
            <a:r>
              <a:rPr lang="en-US" sz="2400" b="1" dirty="0" smtClean="0">
                <a:solidFill>
                  <a:schemeClr val="tx1"/>
                </a:solidFill>
              </a:rPr>
              <a:t> (</a:t>
            </a:r>
            <a:r>
              <a:rPr lang="en-US" sz="2400" b="1" dirty="0" err="1" smtClean="0">
                <a:solidFill>
                  <a:schemeClr val="tx1"/>
                </a:solidFill>
              </a:rPr>
              <a:t>arus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pendek</a:t>
            </a:r>
            <a:r>
              <a:rPr lang="en-US" sz="2400" b="1" dirty="0" smtClean="0">
                <a:solidFill>
                  <a:schemeClr val="tx1"/>
                </a:solidFill>
              </a:rPr>
              <a:t>!)?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38" name="Curved Connector 437"/>
          <p:cNvCxnSpPr/>
          <p:nvPr/>
        </p:nvCxnSpPr>
        <p:spPr>
          <a:xfrm rot="5400000">
            <a:off x="26159619" y="21420137"/>
            <a:ext cx="762000" cy="6858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Curved Connector 441"/>
          <p:cNvCxnSpPr>
            <a:stCxn id="425" idx="4"/>
            <a:endCxn id="429" idx="0"/>
          </p:cNvCxnSpPr>
          <p:nvPr/>
        </p:nvCxnSpPr>
        <p:spPr>
          <a:xfrm rot="5400000">
            <a:off x="22860159" y="23119397"/>
            <a:ext cx="990600" cy="132588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Oval 448"/>
          <p:cNvSpPr/>
          <p:nvPr/>
        </p:nvSpPr>
        <p:spPr>
          <a:xfrm>
            <a:off x="17358519" y="27249437"/>
            <a:ext cx="487680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tx1"/>
                </a:solidFill>
              </a:rPr>
              <a:t>Bersihkan kumparan generator</a:t>
            </a:r>
            <a:endParaRPr lang="en-US" sz="2400" b="1">
              <a:solidFill>
                <a:schemeClr val="tx1"/>
              </a:solidFill>
            </a:endParaRPr>
          </a:p>
        </p:txBody>
      </p:sp>
      <p:cxnSp>
        <p:nvCxnSpPr>
          <p:cNvPr id="455" name="Curved Connector 454"/>
          <p:cNvCxnSpPr>
            <a:stCxn id="429" idx="4"/>
            <a:endCxn id="430" idx="0"/>
          </p:cNvCxnSpPr>
          <p:nvPr/>
        </p:nvCxnSpPr>
        <p:spPr>
          <a:xfrm rot="16200000" flipH="1">
            <a:off x="22273419" y="26373137"/>
            <a:ext cx="1889760" cy="10515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Oval 461"/>
          <p:cNvSpPr/>
          <p:nvPr/>
        </p:nvSpPr>
        <p:spPr>
          <a:xfrm>
            <a:off x="26121519" y="25877837"/>
            <a:ext cx="3657600" cy="15544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Bersihkan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kipas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ventilasi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rumah</a:t>
            </a:r>
            <a:r>
              <a:rPr lang="en-US" sz="2400" b="1" dirty="0" smtClean="0">
                <a:solidFill>
                  <a:schemeClr val="tx1"/>
                </a:solidFill>
              </a:rPr>
              <a:t> generator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64" name="Curved Connector 463"/>
          <p:cNvCxnSpPr>
            <a:stCxn id="425" idx="6"/>
            <a:endCxn id="373" idx="0"/>
          </p:cNvCxnSpPr>
          <p:nvPr/>
        </p:nvCxnSpPr>
        <p:spPr>
          <a:xfrm>
            <a:off x="26487279" y="22646957"/>
            <a:ext cx="1386840" cy="944880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urved Connector 465"/>
          <p:cNvCxnSpPr>
            <a:stCxn id="373" idx="3"/>
            <a:endCxn id="462" idx="0"/>
          </p:cNvCxnSpPr>
          <p:nvPr/>
        </p:nvCxnSpPr>
        <p:spPr>
          <a:xfrm rot="16200000" flipH="1">
            <a:off x="26476700" y="24404218"/>
            <a:ext cx="985184" cy="1962053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urved Connector 467"/>
          <p:cNvCxnSpPr>
            <a:stCxn id="430" idx="7"/>
            <a:endCxn id="459" idx="1"/>
          </p:cNvCxnSpPr>
          <p:nvPr/>
        </p:nvCxnSpPr>
        <p:spPr>
          <a:xfrm rot="16200000" flipH="1">
            <a:off x="25624972" y="27634258"/>
            <a:ext cx="678879" cy="1660380"/>
          </a:xfrm>
          <a:prstGeom prst="curvedConnector4">
            <a:avLst>
              <a:gd name="adj1" fmla="val -33673"/>
              <a:gd name="adj2" fmla="val 6734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Oval 468"/>
          <p:cNvSpPr/>
          <p:nvPr/>
        </p:nvSpPr>
        <p:spPr>
          <a:xfrm>
            <a:off x="31226919" y="19675157"/>
            <a:ext cx="5303520" cy="20116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Kurangi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beban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dengan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mematikan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peralatan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/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pelanggan</a:t>
            </a:r>
            <a:r>
              <a:rPr lang="en-US" sz="2400" b="1" dirty="0" smtClean="0">
                <a:solidFill>
                  <a:schemeClr val="tx1"/>
                </a:solidFill>
              </a:rPr>
              <a:t> (</a:t>
            </a:r>
            <a:r>
              <a:rPr lang="en-US" sz="2400" b="1" dirty="0" err="1" smtClean="0">
                <a:solidFill>
                  <a:schemeClr val="tx1"/>
                </a:solidFill>
              </a:rPr>
              <a:t>kapasitas</a:t>
            </a:r>
            <a:r>
              <a:rPr lang="en-US" sz="2400" b="1" dirty="0" smtClean="0">
                <a:solidFill>
                  <a:schemeClr val="tx1"/>
                </a:solidFill>
              </a:rPr>
              <a:t> generator </a:t>
            </a:r>
            <a:r>
              <a:rPr lang="en-US" sz="2400" b="1" dirty="0" err="1" smtClean="0">
                <a:solidFill>
                  <a:schemeClr val="tx1"/>
                </a:solidFill>
              </a:rPr>
              <a:t>terlampaui</a:t>
            </a:r>
            <a:r>
              <a:rPr lang="en-US" sz="2400" b="1" dirty="0" smtClean="0">
                <a:solidFill>
                  <a:schemeClr val="tx1"/>
                </a:solidFill>
              </a:rPr>
              <a:t>!)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71" name="Curved Connector 470"/>
          <p:cNvCxnSpPr>
            <a:stCxn id="373" idx="7"/>
            <a:endCxn id="374" idx="2"/>
          </p:cNvCxnSpPr>
          <p:nvPr/>
        </p:nvCxnSpPr>
        <p:spPr>
          <a:xfrm rot="5400000" flipH="1" flipV="1">
            <a:off x="29612233" y="23190936"/>
            <a:ext cx="771824" cy="476347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urved Connector 472"/>
          <p:cNvCxnSpPr/>
          <p:nvPr/>
        </p:nvCxnSpPr>
        <p:spPr>
          <a:xfrm rot="5400000" flipH="1" flipV="1">
            <a:off x="32049878" y="21717317"/>
            <a:ext cx="731520" cy="3657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Oval 474"/>
          <p:cNvSpPr/>
          <p:nvPr/>
        </p:nvSpPr>
        <p:spPr>
          <a:xfrm>
            <a:off x="31028799" y="24887237"/>
            <a:ext cx="4846320" cy="118872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sabuk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selip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ketika</a:t>
            </a:r>
            <a:r>
              <a:rPr lang="en-US" sz="2400" b="1" dirty="0" smtClean="0">
                <a:solidFill>
                  <a:schemeClr val="tx1"/>
                </a:solidFill>
              </a:rPr>
              <a:t> PLTMH </a:t>
            </a:r>
            <a:r>
              <a:rPr lang="en-US" sz="2400" b="1" dirty="0" err="1" smtClean="0">
                <a:solidFill>
                  <a:schemeClr val="tx1"/>
                </a:solidFill>
              </a:rPr>
              <a:t>menyala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76" name="Oval 475"/>
          <p:cNvSpPr/>
          <p:nvPr/>
        </p:nvSpPr>
        <p:spPr>
          <a:xfrm>
            <a:off x="38237319" y="19934237"/>
            <a:ext cx="3962400" cy="9144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tx1"/>
                </a:solidFill>
              </a:rPr>
              <a:t>Ganti bearing</a:t>
            </a:r>
            <a:endParaRPr lang="en-US" sz="2400" b="1">
              <a:solidFill>
                <a:schemeClr val="tx1"/>
              </a:solidFill>
            </a:endParaRPr>
          </a:p>
        </p:txBody>
      </p:sp>
      <p:sp>
        <p:nvSpPr>
          <p:cNvPr id="477" name="Oval 476"/>
          <p:cNvSpPr/>
          <p:nvPr/>
        </p:nvSpPr>
        <p:spPr>
          <a:xfrm>
            <a:off x="36271359" y="23515637"/>
            <a:ext cx="4023360" cy="13716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Sesuaikan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pelumas</a:t>
            </a:r>
            <a:r>
              <a:rPr lang="en-US" sz="2400" b="1" dirty="0" smtClean="0">
                <a:solidFill>
                  <a:schemeClr val="tx1"/>
                </a:solidFill>
              </a:rPr>
              <a:t>/</a:t>
            </a:r>
            <a:r>
              <a:rPr lang="en-US" sz="2400" b="1" dirty="0" err="1" smtClean="0">
                <a:solidFill>
                  <a:schemeClr val="tx1"/>
                </a:solidFill>
              </a:rPr>
              <a:t>gemuk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kondisi</a:t>
            </a:r>
            <a:r>
              <a:rPr lang="en-US" sz="2400" b="1" dirty="0" smtClean="0">
                <a:solidFill>
                  <a:schemeClr val="tx1"/>
                </a:solidFill>
              </a:rPr>
              <a:t> normal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78" name="Oval 477"/>
          <p:cNvSpPr/>
          <p:nvPr/>
        </p:nvSpPr>
        <p:spPr>
          <a:xfrm>
            <a:off x="30876399" y="26639837"/>
            <a:ext cx="3931920" cy="109728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Atur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kekencangan</a:t>
            </a:r>
            <a:r>
              <a:rPr lang="en-US" sz="2400" b="1" dirty="0" smtClean="0">
                <a:solidFill>
                  <a:schemeClr val="tx1"/>
                </a:solidFill>
              </a:rPr>
              <a:t> PLTMH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79" name="Curved Connector 478"/>
          <p:cNvCxnSpPr>
            <a:stCxn id="424" idx="0"/>
            <a:endCxn id="476" idx="3"/>
          </p:cNvCxnSpPr>
          <p:nvPr/>
        </p:nvCxnSpPr>
        <p:spPr>
          <a:xfrm rot="5400000" flipH="1" flipV="1">
            <a:off x="38079504" y="20537262"/>
            <a:ext cx="560631" cy="91556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Curved Connector 482"/>
          <p:cNvCxnSpPr>
            <a:stCxn id="374" idx="7"/>
            <a:endCxn id="424" idx="2"/>
          </p:cNvCxnSpPr>
          <p:nvPr/>
        </p:nvCxnSpPr>
        <p:spPr>
          <a:xfrm rot="5400000" flipH="1" flipV="1">
            <a:off x="34790135" y="21713422"/>
            <a:ext cx="441008" cy="1119359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urved Connector 485"/>
          <p:cNvCxnSpPr>
            <a:stCxn id="424" idx="3"/>
            <a:endCxn id="475" idx="0"/>
          </p:cNvCxnSpPr>
          <p:nvPr/>
        </p:nvCxnSpPr>
        <p:spPr>
          <a:xfrm rot="5400000">
            <a:off x="33710088" y="22344061"/>
            <a:ext cx="2285048" cy="280130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Curved Connector 488"/>
          <p:cNvCxnSpPr>
            <a:stCxn id="424" idx="4"/>
            <a:endCxn id="477" idx="0"/>
          </p:cNvCxnSpPr>
          <p:nvPr/>
        </p:nvCxnSpPr>
        <p:spPr>
          <a:xfrm rot="16200000" flipH="1">
            <a:off x="37749639" y="22982237"/>
            <a:ext cx="685800" cy="3810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Curved Connector 490"/>
          <p:cNvCxnSpPr>
            <a:stCxn id="475" idx="4"/>
            <a:endCxn id="478" idx="0"/>
          </p:cNvCxnSpPr>
          <p:nvPr/>
        </p:nvCxnSpPr>
        <p:spPr>
          <a:xfrm rot="5400000">
            <a:off x="32865219" y="26053097"/>
            <a:ext cx="563880" cy="60960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" name="TextBox 491"/>
          <p:cNvSpPr txBox="1"/>
          <p:nvPr/>
        </p:nvSpPr>
        <p:spPr>
          <a:xfrm>
            <a:off x="28918974" y="168100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493" name="TextBox 492"/>
          <p:cNvSpPr txBox="1"/>
          <p:nvPr/>
        </p:nvSpPr>
        <p:spPr>
          <a:xfrm>
            <a:off x="33109974" y="171910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494" name="TextBox 493"/>
          <p:cNvSpPr txBox="1"/>
          <p:nvPr/>
        </p:nvSpPr>
        <p:spPr>
          <a:xfrm>
            <a:off x="30757377" y="165052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498" name="TextBox 497"/>
          <p:cNvSpPr txBox="1"/>
          <p:nvPr/>
        </p:nvSpPr>
        <p:spPr>
          <a:xfrm>
            <a:off x="28471377" y="19882862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500" name="TextBox 499"/>
          <p:cNvSpPr txBox="1"/>
          <p:nvPr/>
        </p:nvSpPr>
        <p:spPr>
          <a:xfrm>
            <a:off x="26654919" y="217630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Ya</a:t>
            </a:r>
            <a:endParaRPr lang="en-US" sz="3200"/>
          </a:p>
        </p:txBody>
      </p:sp>
      <p:sp>
        <p:nvSpPr>
          <p:cNvPr id="502" name="TextBox 501"/>
          <p:cNvSpPr txBox="1"/>
          <p:nvPr/>
        </p:nvSpPr>
        <p:spPr>
          <a:xfrm>
            <a:off x="26426319" y="228298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506" name="TextBox 505"/>
          <p:cNvSpPr txBox="1"/>
          <p:nvPr/>
        </p:nvSpPr>
        <p:spPr>
          <a:xfrm>
            <a:off x="23759319" y="23616662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507" name="TextBox 506"/>
          <p:cNvSpPr txBox="1"/>
          <p:nvPr/>
        </p:nvSpPr>
        <p:spPr>
          <a:xfrm>
            <a:off x="20384574" y="264112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511" name="TextBox 510"/>
          <p:cNvSpPr txBox="1"/>
          <p:nvPr/>
        </p:nvSpPr>
        <p:spPr>
          <a:xfrm>
            <a:off x="23073519" y="261826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512" name="TextBox 511"/>
          <p:cNvSpPr txBox="1"/>
          <p:nvPr/>
        </p:nvSpPr>
        <p:spPr>
          <a:xfrm>
            <a:off x="26328174" y="25299769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513" name="TextBox 512"/>
          <p:cNvSpPr txBox="1"/>
          <p:nvPr/>
        </p:nvSpPr>
        <p:spPr>
          <a:xfrm>
            <a:off x="28547577" y="227536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514" name="TextBox 513"/>
          <p:cNvSpPr txBox="1"/>
          <p:nvPr/>
        </p:nvSpPr>
        <p:spPr>
          <a:xfrm>
            <a:off x="31531719" y="21610637"/>
            <a:ext cx="852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515" name="TextBox 514"/>
          <p:cNvSpPr txBox="1"/>
          <p:nvPr/>
        </p:nvSpPr>
        <p:spPr>
          <a:xfrm>
            <a:off x="34732119" y="221440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516" name="TextBox 515"/>
          <p:cNvSpPr txBox="1"/>
          <p:nvPr/>
        </p:nvSpPr>
        <p:spPr>
          <a:xfrm>
            <a:off x="38770719" y="20924837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Bearing </a:t>
            </a:r>
            <a:r>
              <a:rPr lang="en-US" sz="1800" dirty="0" err="1" smtClean="0"/>
              <a:t>rusak</a:t>
            </a:r>
            <a:endParaRPr lang="en-US" sz="1800" dirty="0" smtClean="0"/>
          </a:p>
        </p:txBody>
      </p:sp>
      <p:sp>
        <p:nvSpPr>
          <p:cNvPr id="519" name="TextBox 518"/>
          <p:cNvSpPr txBox="1"/>
          <p:nvPr/>
        </p:nvSpPr>
        <p:spPr>
          <a:xfrm>
            <a:off x="38846919" y="22807751"/>
            <a:ext cx="241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Terlalu</a:t>
            </a:r>
            <a:r>
              <a:rPr lang="en-US" sz="1800" dirty="0" smtClean="0"/>
              <a:t> </a:t>
            </a:r>
            <a:r>
              <a:rPr lang="en-US" sz="1800" dirty="0" err="1" smtClean="0"/>
              <a:t>sedikit</a:t>
            </a:r>
            <a:r>
              <a:rPr lang="en-US" sz="1800" dirty="0" smtClean="0"/>
              <a:t>/</a:t>
            </a:r>
            <a:r>
              <a:rPr lang="en-US" sz="1800" dirty="0" err="1" smtClean="0"/>
              <a:t>terlalu</a:t>
            </a:r>
            <a:endParaRPr lang="en-US" sz="1800" dirty="0" smtClean="0"/>
          </a:p>
          <a:p>
            <a:r>
              <a:rPr lang="en-US" sz="1800" dirty="0" err="1" smtClean="0"/>
              <a:t>banyak</a:t>
            </a:r>
            <a:r>
              <a:rPr lang="en-US" sz="1800" dirty="0" smtClean="0"/>
              <a:t> </a:t>
            </a:r>
            <a:r>
              <a:rPr lang="en-US" sz="1800" dirty="0" err="1" smtClean="0"/>
              <a:t>pelumas</a:t>
            </a:r>
            <a:r>
              <a:rPr lang="en-US" sz="1800" dirty="0" smtClean="0"/>
              <a:t>/</a:t>
            </a:r>
            <a:r>
              <a:rPr lang="en-US" sz="1800" dirty="0" err="1" smtClean="0"/>
              <a:t>gemuk</a:t>
            </a:r>
            <a:endParaRPr lang="en-US" sz="1800" dirty="0" smtClean="0"/>
          </a:p>
        </p:txBody>
      </p:sp>
      <p:sp>
        <p:nvSpPr>
          <p:cNvPr id="521" name="TextBox 520"/>
          <p:cNvSpPr txBox="1"/>
          <p:nvPr/>
        </p:nvSpPr>
        <p:spPr>
          <a:xfrm>
            <a:off x="34153344" y="23972837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Normal</a:t>
            </a:r>
            <a:endParaRPr lang="en-US" sz="1800" dirty="0"/>
          </a:p>
        </p:txBody>
      </p:sp>
      <p:sp>
        <p:nvSpPr>
          <p:cNvPr id="522" name="TextBox 521"/>
          <p:cNvSpPr txBox="1"/>
          <p:nvPr/>
        </p:nvSpPr>
        <p:spPr>
          <a:xfrm>
            <a:off x="32141319" y="260302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523" name="Oval 522"/>
          <p:cNvSpPr/>
          <p:nvPr/>
        </p:nvSpPr>
        <p:spPr>
          <a:xfrm>
            <a:off x="31912719" y="12542837"/>
            <a:ext cx="5852160" cy="21031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masalah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terselesaikan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setelah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memeriksa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memperbaiki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listrik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rumah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tersebut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577" name="Picture 17" descr="http://www.ted-biogas.org/assets/images/logos/gizlogo-standard-rgb-7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12485" y="15984447"/>
            <a:ext cx="1737360" cy="1737360"/>
          </a:xfrm>
          <a:prstGeom prst="rect">
            <a:avLst/>
          </a:prstGeom>
          <a:noFill/>
        </p:spPr>
      </p:pic>
      <p:sp>
        <p:nvSpPr>
          <p:cNvPr id="380" name="TextBox 379"/>
          <p:cNvSpPr txBox="1"/>
          <p:nvPr/>
        </p:nvSpPr>
        <p:spPr>
          <a:xfrm>
            <a:off x="12634119" y="7285037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389" name="TextBox 388"/>
          <p:cNvSpPr txBox="1"/>
          <p:nvPr/>
        </p:nvSpPr>
        <p:spPr>
          <a:xfrm>
            <a:off x="18823646" y="5532437"/>
            <a:ext cx="104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427" name="TextBox 426"/>
          <p:cNvSpPr txBox="1"/>
          <p:nvPr/>
        </p:nvSpPr>
        <p:spPr>
          <a:xfrm>
            <a:off x="25283319" y="27198062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474" name="TextBox 473"/>
          <p:cNvSpPr txBox="1"/>
          <p:nvPr/>
        </p:nvSpPr>
        <p:spPr>
          <a:xfrm>
            <a:off x="30625983" y="5303837"/>
            <a:ext cx="753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pic>
        <p:nvPicPr>
          <p:cNvPr id="481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15" t="18420" r="57825" b="65041"/>
          <a:stretch>
            <a:fillRect/>
          </a:stretch>
        </p:blipFill>
        <p:spPr bwMode="auto">
          <a:xfrm>
            <a:off x="13472319" y="18314912"/>
            <a:ext cx="2667000" cy="16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2" name="Picture 6" descr="http://opensourceecology.org/gvcs-icons/electric-motor-generator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35319" y="16048037"/>
            <a:ext cx="3810000" cy="3810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grpSp>
        <p:nvGrpSpPr>
          <p:cNvPr id="13" name="Group 335"/>
          <p:cNvGrpSpPr/>
          <p:nvPr/>
        </p:nvGrpSpPr>
        <p:grpSpPr>
          <a:xfrm>
            <a:off x="746919" y="26487437"/>
            <a:ext cx="2819400" cy="2615863"/>
            <a:chOff x="3794919" y="26944637"/>
            <a:chExt cx="2819400" cy="2615863"/>
          </a:xfrm>
        </p:grpSpPr>
        <p:sp>
          <p:nvSpPr>
            <p:cNvPr id="725" name="TextBox 724"/>
            <p:cNvSpPr txBox="1"/>
            <p:nvPr/>
          </p:nvSpPr>
          <p:spPr>
            <a:xfrm>
              <a:off x="3794919" y="28544837"/>
              <a:ext cx="2819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err="1" smtClean="0"/>
                <a:t>Periksa</a:t>
              </a:r>
              <a:endParaRPr lang="en-US" sz="3000" b="1" dirty="0" smtClean="0"/>
            </a:p>
            <a:p>
              <a:r>
                <a:rPr lang="en-US" sz="3000" b="1" dirty="0" err="1" smtClean="0"/>
                <a:t>Bangunan</a:t>
              </a:r>
              <a:r>
                <a:rPr lang="en-US" sz="3000" b="1" dirty="0" smtClean="0"/>
                <a:t> </a:t>
              </a:r>
              <a:r>
                <a:rPr lang="en-US" sz="3000" b="1" dirty="0" err="1" smtClean="0"/>
                <a:t>Sipil</a:t>
              </a:r>
              <a:r>
                <a:rPr lang="en-US" sz="3000" b="1" dirty="0" smtClean="0"/>
                <a:t> </a:t>
              </a:r>
              <a:endParaRPr lang="en-US" sz="3000" b="1" dirty="0"/>
            </a:p>
          </p:txBody>
        </p:sp>
        <p:pic>
          <p:nvPicPr>
            <p:cNvPr id="333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4175919" y="26944637"/>
              <a:ext cx="1676400" cy="1692519"/>
            </a:xfrm>
            <a:prstGeom prst="rect">
              <a:avLst/>
            </a:prstGeom>
            <a:noFill/>
          </p:spPr>
        </p:pic>
      </p:grpSp>
      <p:grpSp>
        <p:nvGrpSpPr>
          <p:cNvPr id="14" name="Group 702"/>
          <p:cNvGrpSpPr/>
          <p:nvPr/>
        </p:nvGrpSpPr>
        <p:grpSpPr>
          <a:xfrm>
            <a:off x="1966119" y="3566477"/>
            <a:ext cx="2743200" cy="2651760"/>
            <a:chOff x="1051719" y="1874837"/>
            <a:chExt cx="2926080" cy="2756425"/>
          </a:xfrm>
        </p:grpSpPr>
        <p:sp>
          <p:nvSpPr>
            <p:cNvPr id="732" name="TextBox 731"/>
            <p:cNvSpPr txBox="1"/>
            <p:nvPr/>
          </p:nvSpPr>
          <p:spPr>
            <a:xfrm>
              <a:off x="1051719" y="3615599"/>
              <a:ext cx="2926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 err="1" smtClean="0"/>
                <a:t>Periksa</a:t>
              </a:r>
              <a:r>
                <a:rPr lang="en-US" sz="3000" b="1" dirty="0" smtClean="0"/>
                <a:t> </a:t>
              </a:r>
              <a:r>
                <a:rPr lang="en-US" sz="3000" b="1" dirty="0" err="1" smtClean="0"/>
                <a:t>Bangunan</a:t>
              </a:r>
              <a:r>
                <a:rPr lang="en-US" sz="3000" b="1" dirty="0" smtClean="0"/>
                <a:t> </a:t>
              </a:r>
              <a:r>
                <a:rPr lang="en-US" sz="3000" b="1" dirty="0" err="1" smtClean="0"/>
                <a:t>Sipil</a:t>
              </a:r>
              <a:endParaRPr lang="en-US" sz="3000" b="1" dirty="0"/>
            </a:p>
          </p:txBody>
        </p:sp>
        <p:pic>
          <p:nvPicPr>
            <p:cNvPr id="337" name="Picture 2" descr="http://images.all-free-download.com/images/graphicmedium/civil_engineer_37646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35" t="917" r="2752" b="2752"/>
            <a:stretch>
              <a:fillRect/>
            </a:stretch>
          </p:blipFill>
          <p:spPr bwMode="auto">
            <a:xfrm>
              <a:off x="1356519" y="1874837"/>
              <a:ext cx="1676400" cy="1752600"/>
            </a:xfrm>
            <a:prstGeom prst="rect">
              <a:avLst/>
            </a:prstGeom>
            <a:noFill/>
          </p:spPr>
        </p:pic>
      </p:grpSp>
      <p:grpSp>
        <p:nvGrpSpPr>
          <p:cNvPr id="15" name="Group 366"/>
          <p:cNvGrpSpPr/>
          <p:nvPr/>
        </p:nvGrpSpPr>
        <p:grpSpPr>
          <a:xfrm>
            <a:off x="13472319" y="10561637"/>
            <a:ext cx="4800600" cy="4495800"/>
            <a:chOff x="13472319" y="11095037"/>
            <a:chExt cx="4800600" cy="4495800"/>
          </a:xfrm>
        </p:grpSpPr>
        <p:grpSp>
          <p:nvGrpSpPr>
            <p:cNvPr id="16" name="Group 360"/>
            <p:cNvGrpSpPr/>
            <p:nvPr/>
          </p:nvGrpSpPr>
          <p:grpSpPr>
            <a:xfrm>
              <a:off x="13472319" y="11095037"/>
              <a:ext cx="4800600" cy="4495800"/>
              <a:chOff x="13472319" y="11095037"/>
              <a:chExt cx="4800600" cy="4495800"/>
            </a:xfrm>
          </p:grpSpPr>
          <p:grpSp>
            <p:nvGrpSpPr>
              <p:cNvPr id="17" name="Group 340"/>
              <p:cNvGrpSpPr/>
              <p:nvPr/>
            </p:nvGrpSpPr>
            <p:grpSpPr>
              <a:xfrm>
                <a:off x="13472319" y="11095037"/>
                <a:ext cx="4800600" cy="4495800"/>
                <a:chOff x="13929519" y="11171237"/>
                <a:chExt cx="4800600" cy="4495800"/>
              </a:xfrm>
            </p:grpSpPr>
            <p:grpSp>
              <p:nvGrpSpPr>
                <p:cNvPr id="18" name="Group 329"/>
                <p:cNvGrpSpPr/>
                <p:nvPr/>
              </p:nvGrpSpPr>
              <p:grpSpPr>
                <a:xfrm>
                  <a:off x="13929519" y="11171237"/>
                  <a:ext cx="4800600" cy="4495800"/>
                  <a:chOff x="14920119" y="9694481"/>
                  <a:chExt cx="6019800" cy="7103364"/>
                </a:xfrm>
              </p:grpSpPr>
              <p:sp>
                <p:nvSpPr>
                  <p:cNvPr id="352" name="Rectangle 351"/>
                  <p:cNvSpPr/>
                  <p:nvPr/>
                </p:nvSpPr>
                <p:spPr>
                  <a:xfrm>
                    <a:off x="14920119" y="9694481"/>
                    <a:ext cx="6019800" cy="71033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8" name="TextBox 357"/>
                  <p:cNvSpPr txBox="1"/>
                  <p:nvPr/>
                </p:nvSpPr>
                <p:spPr>
                  <a:xfrm>
                    <a:off x="16191149" y="12368317"/>
                    <a:ext cx="926675" cy="17808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600" b="1" smtClean="0"/>
                      <a:t>?</a:t>
                    </a:r>
                    <a:endParaRPr lang="en-US" sz="6600" b="1"/>
                  </a:p>
                </p:txBody>
              </p:sp>
            </p:grpSp>
            <p:sp>
              <p:nvSpPr>
                <p:cNvPr id="351" name="TextBox 350"/>
                <p:cNvSpPr txBox="1"/>
                <p:nvPr/>
              </p:nvSpPr>
              <p:spPr>
                <a:xfrm>
                  <a:off x="14005719" y="11780837"/>
                  <a:ext cx="3456908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000" b="1" dirty="0" err="1" smtClean="0"/>
                    <a:t>Lampu</a:t>
                  </a:r>
                  <a:r>
                    <a:rPr lang="en-US" sz="4000" b="1" dirty="0" smtClean="0"/>
                    <a:t> </a:t>
                  </a:r>
                  <a:r>
                    <a:rPr lang="en-US" sz="4000" b="1" dirty="0" err="1" smtClean="0"/>
                    <a:t>Redup</a:t>
                  </a:r>
                  <a:r>
                    <a:rPr lang="en-US" sz="4000" b="1" dirty="0" smtClean="0"/>
                    <a:t>?</a:t>
                  </a:r>
                  <a:endParaRPr lang="en-US" sz="4000" b="1" dirty="0"/>
                </a:p>
              </p:txBody>
            </p:sp>
          </p:grpSp>
          <p:pic>
            <p:nvPicPr>
              <p:cNvPr id="348" name="Picture 4" descr="http://www.psdgraphics.com/wp-content/uploads/2010/07/lightbulb.jpg"/>
              <p:cNvPicPr>
                <a:picLocks noChangeAspect="1" noChangeArrowheads="1"/>
              </p:cNvPicPr>
              <p:nvPr/>
            </p:nvPicPr>
            <p:blipFill>
              <a:blip r:embed="rId1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/>
              </a:blip>
              <a:srcRect t="2942"/>
              <a:stretch>
                <a:fillRect/>
              </a:stretch>
            </p:blipFill>
            <p:spPr bwMode="auto">
              <a:xfrm flipV="1">
                <a:off x="15224919" y="12466637"/>
                <a:ext cx="1752600" cy="1226820"/>
              </a:xfrm>
              <a:prstGeom prst="rect">
                <a:avLst/>
              </a:prstGeom>
              <a:noFill/>
            </p:spPr>
          </p:pic>
        </p:grpSp>
        <p:pic>
          <p:nvPicPr>
            <p:cNvPr id="365" name="Picture 15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507" t="41832" r="43700" b="48000"/>
            <a:stretch>
              <a:fillRect/>
            </a:stretch>
          </p:blipFill>
          <p:spPr bwMode="auto">
            <a:xfrm>
              <a:off x="13714338" y="13457237"/>
              <a:ext cx="2729781" cy="1972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grpSp>
        <p:nvGrpSpPr>
          <p:cNvPr id="19" name="Group 629"/>
          <p:cNvGrpSpPr/>
          <p:nvPr/>
        </p:nvGrpSpPr>
        <p:grpSpPr>
          <a:xfrm>
            <a:off x="21930519" y="6838017"/>
            <a:ext cx="3442683" cy="3027638"/>
            <a:chOff x="22159119" y="6523037"/>
            <a:chExt cx="3442683" cy="3027638"/>
          </a:xfrm>
        </p:grpSpPr>
        <p:grpSp>
          <p:nvGrpSpPr>
            <p:cNvPr id="20" name="Group 528"/>
            <p:cNvGrpSpPr/>
            <p:nvPr/>
          </p:nvGrpSpPr>
          <p:grpSpPr>
            <a:xfrm>
              <a:off x="22159119" y="6599239"/>
              <a:ext cx="3442683" cy="2951436"/>
              <a:chOff x="25945778" y="14557846"/>
              <a:chExt cx="2604607" cy="3465908"/>
            </a:xfrm>
          </p:grpSpPr>
          <p:grpSp>
            <p:nvGrpSpPr>
              <p:cNvPr id="21" name="Group 262"/>
              <p:cNvGrpSpPr/>
              <p:nvPr/>
            </p:nvGrpSpPr>
            <p:grpSpPr>
              <a:xfrm>
                <a:off x="25945778" y="14557846"/>
                <a:ext cx="2604607" cy="2673185"/>
                <a:chOff x="1127919" y="3856037"/>
                <a:chExt cx="12953998" cy="10058400"/>
              </a:xfrm>
            </p:grpSpPr>
            <p:cxnSp>
              <p:nvCxnSpPr>
                <p:cNvPr id="264" name="Straight Connector 263"/>
                <p:cNvCxnSpPr/>
                <p:nvPr/>
              </p:nvCxnSpPr>
              <p:spPr>
                <a:xfrm>
                  <a:off x="6614319" y="4084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>
                  <a:off x="3794919" y="4999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>
                  <a:off x="10500519" y="6827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/>
                <p:cNvCxnSpPr/>
                <p:nvPr/>
              </p:nvCxnSpPr>
              <p:spPr>
                <a:xfrm>
                  <a:off x="7604919" y="7970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68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2575719" y="59134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69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5166519" y="47704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8976519" y="7589837"/>
                  <a:ext cx="2133598" cy="2133599"/>
                </a:xfrm>
                <a:prstGeom prst="rect">
                  <a:avLst/>
                </a:prstGeom>
                <a:noFill/>
              </p:spPr>
            </p:pic>
            <p:pic>
              <p:nvPicPr>
                <p:cNvPr id="271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6309519" y="8809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2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7985919" y="3856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7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11948319" y="6523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cxnSp>
              <p:nvCxnSpPr>
                <p:cNvPr id="274" name="Straight Connector 273"/>
                <p:cNvCxnSpPr/>
                <p:nvPr/>
              </p:nvCxnSpPr>
              <p:spPr>
                <a:xfrm flipV="1">
                  <a:off x="4937919" y="9418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/>
                <p:cNvCxnSpPr/>
                <p:nvPr/>
              </p:nvCxnSpPr>
              <p:spPr>
                <a:xfrm flipV="1">
                  <a:off x="7604919" y="81232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 flipV="1">
                  <a:off x="10500519" y="7056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 flipV="1">
                  <a:off x="6614319" y="4389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 flipV="1">
                  <a:off x="3794919" y="5227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 flipV="1">
                  <a:off x="1204119" y="64468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4937919" y="9418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1204119" y="62944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 flipV="1">
                  <a:off x="4937919" y="8199437"/>
                  <a:ext cx="2667000" cy="1371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 flipV="1">
                  <a:off x="7681112" y="7132637"/>
                  <a:ext cx="2819400" cy="10668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 flipV="1">
                  <a:off x="3794919" y="4465637"/>
                  <a:ext cx="2743200" cy="838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Connector 284"/>
                <p:cNvCxnSpPr/>
                <p:nvPr/>
              </p:nvCxnSpPr>
              <p:spPr>
                <a:xfrm flipV="1">
                  <a:off x="1127919" y="5303837"/>
                  <a:ext cx="27432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/>
                <p:cNvCxnSpPr/>
                <p:nvPr/>
              </p:nvCxnSpPr>
              <p:spPr>
                <a:xfrm flipV="1">
                  <a:off x="1585119" y="9494837"/>
                  <a:ext cx="3276600" cy="1143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/>
                <p:cNvCxnSpPr/>
                <p:nvPr/>
              </p:nvCxnSpPr>
              <p:spPr>
                <a:xfrm>
                  <a:off x="1204119" y="6523037"/>
                  <a:ext cx="228600" cy="4114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/>
              </p:nvCxnSpPr>
              <p:spPr>
                <a:xfrm>
                  <a:off x="1508919" y="10333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/>
                <p:cNvCxnSpPr/>
                <p:nvPr/>
              </p:nvCxnSpPr>
              <p:spPr>
                <a:xfrm>
                  <a:off x="1585119" y="10561637"/>
                  <a:ext cx="1295400" cy="3352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7" name="TextBox 306"/>
              <p:cNvSpPr txBox="1"/>
              <p:nvPr/>
            </p:nvSpPr>
            <p:spPr>
              <a:xfrm>
                <a:off x="26349329" y="17409330"/>
                <a:ext cx="2132298" cy="6144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/>
                  <a:t>Semua</a:t>
                </a:r>
                <a:r>
                  <a:rPr lang="en-US" sz="2800" b="1" dirty="0" smtClean="0"/>
                  <a:t> </a:t>
                </a:r>
                <a:r>
                  <a:rPr lang="en-US" sz="2800" b="1" dirty="0" err="1" smtClean="0"/>
                  <a:t>pelanggan</a:t>
                </a:r>
                <a:endParaRPr lang="en-US" sz="2800" b="1" dirty="0"/>
              </a:p>
            </p:txBody>
          </p:sp>
        </p:grpSp>
        <p:pic>
          <p:nvPicPr>
            <p:cNvPr id="369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540119" y="8047037"/>
              <a:ext cx="533400" cy="533400"/>
            </a:xfrm>
            <a:prstGeom prst="rect">
              <a:avLst/>
            </a:prstGeom>
            <a:noFill/>
          </p:spPr>
        </p:pic>
        <p:pic>
          <p:nvPicPr>
            <p:cNvPr id="37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235319" y="6523037"/>
              <a:ext cx="533400" cy="533400"/>
            </a:xfrm>
            <a:prstGeom prst="rect">
              <a:avLst/>
            </a:prstGeom>
            <a:noFill/>
          </p:spPr>
        </p:pic>
      </p:grpSp>
      <p:grpSp>
        <p:nvGrpSpPr>
          <p:cNvPr id="22" name="Group 631"/>
          <p:cNvGrpSpPr/>
          <p:nvPr/>
        </p:nvGrpSpPr>
        <p:grpSpPr>
          <a:xfrm>
            <a:off x="27188319" y="8428037"/>
            <a:ext cx="3352804" cy="3190221"/>
            <a:chOff x="27569315" y="8656637"/>
            <a:chExt cx="3352804" cy="3190221"/>
          </a:xfrm>
        </p:grpSpPr>
        <p:grpSp>
          <p:nvGrpSpPr>
            <p:cNvPr id="23" name="Group 527"/>
            <p:cNvGrpSpPr/>
            <p:nvPr/>
          </p:nvGrpSpPr>
          <p:grpSpPr>
            <a:xfrm>
              <a:off x="27569315" y="8921508"/>
              <a:ext cx="3352804" cy="2925350"/>
              <a:chOff x="23175798" y="14559761"/>
              <a:chExt cx="2651470" cy="3435275"/>
            </a:xfrm>
          </p:grpSpPr>
          <p:grpSp>
            <p:nvGrpSpPr>
              <p:cNvPr id="24" name="Group 234"/>
              <p:cNvGrpSpPr/>
              <p:nvPr/>
            </p:nvGrpSpPr>
            <p:grpSpPr>
              <a:xfrm>
                <a:off x="23175798" y="14559761"/>
                <a:ext cx="2604608" cy="2712497"/>
                <a:chOff x="1127919" y="3856037"/>
                <a:chExt cx="12953998" cy="10058400"/>
              </a:xfrm>
            </p:grpSpPr>
            <p:cxnSp>
              <p:nvCxnSpPr>
                <p:cNvPr id="236" name="Straight Connector 235"/>
                <p:cNvCxnSpPr/>
                <p:nvPr/>
              </p:nvCxnSpPr>
              <p:spPr>
                <a:xfrm>
                  <a:off x="6614319" y="4084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/>
              </p:nvCxnSpPr>
              <p:spPr>
                <a:xfrm>
                  <a:off x="3794919" y="4999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>
                  <a:off x="10500519" y="6827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/>
              </p:nvCxnSpPr>
              <p:spPr>
                <a:xfrm>
                  <a:off x="7604919" y="79708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40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2575719" y="59134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1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5166519" y="47704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2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8976519" y="7589837"/>
                  <a:ext cx="2133598" cy="2133599"/>
                </a:xfrm>
                <a:prstGeom prst="rect">
                  <a:avLst/>
                </a:prstGeom>
                <a:noFill/>
              </p:spPr>
            </p:pic>
            <p:pic>
              <p:nvPicPr>
                <p:cNvPr id="243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6309519" y="8809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pic>
              <p:nvPicPr>
                <p:cNvPr id="244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7985919" y="3856037"/>
                  <a:ext cx="2133598" cy="2133599"/>
                </a:xfrm>
                <a:prstGeom prst="rect">
                  <a:avLst/>
                </a:prstGeom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pic>
              <p:nvPicPr>
                <p:cNvPr id="245" name="Picture 6" descr="home,building,homepage,house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11948319" y="6523037"/>
                  <a:ext cx="2133598" cy="2133599"/>
                </a:xfrm>
                <a:prstGeom prst="rect">
                  <a:avLst/>
                </a:prstGeom>
                <a:noFill/>
                <a:effectLst/>
              </p:spPr>
            </p:pic>
            <p:cxnSp>
              <p:nvCxnSpPr>
                <p:cNvPr id="246" name="Straight Connector 245"/>
                <p:cNvCxnSpPr/>
                <p:nvPr/>
              </p:nvCxnSpPr>
              <p:spPr>
                <a:xfrm flipV="1">
                  <a:off x="4937919" y="9418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 flipV="1">
                  <a:off x="7604919" y="81232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 flipV="1">
                  <a:off x="10500519" y="7056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 flipV="1">
                  <a:off x="6614319" y="43894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 flipV="1">
                  <a:off x="3794919" y="52276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/>
                <p:nvPr/>
              </p:nvCxnSpPr>
              <p:spPr>
                <a:xfrm flipV="1">
                  <a:off x="1204119" y="6446837"/>
                  <a:ext cx="1981200" cy="76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>
                <a:xfrm>
                  <a:off x="4937919" y="94186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/>
                <p:cNvCxnSpPr/>
                <p:nvPr/>
              </p:nvCxnSpPr>
              <p:spPr>
                <a:xfrm>
                  <a:off x="1204119" y="62944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/>
                <p:cNvCxnSpPr/>
                <p:nvPr/>
              </p:nvCxnSpPr>
              <p:spPr>
                <a:xfrm flipV="1">
                  <a:off x="4937919" y="8199437"/>
                  <a:ext cx="2667000" cy="13716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/>
                <p:cNvCxnSpPr/>
                <p:nvPr/>
              </p:nvCxnSpPr>
              <p:spPr>
                <a:xfrm flipV="1">
                  <a:off x="7681119" y="7132637"/>
                  <a:ext cx="2819400" cy="1066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 flipV="1">
                  <a:off x="3794919" y="4465637"/>
                  <a:ext cx="2743200" cy="838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/>
                <p:nvPr/>
              </p:nvCxnSpPr>
              <p:spPr>
                <a:xfrm flipV="1">
                  <a:off x="1127919" y="5303837"/>
                  <a:ext cx="2743200" cy="12192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/>
              </p:nvCxnSpPr>
              <p:spPr>
                <a:xfrm flipV="1">
                  <a:off x="1711554" y="9553765"/>
                  <a:ext cx="2877174" cy="119454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1204119" y="6523037"/>
                  <a:ext cx="228600" cy="4114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>
                  <a:off x="1508919" y="10333037"/>
                  <a:ext cx="0" cy="160020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1585119" y="10561637"/>
                  <a:ext cx="1295400" cy="33528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6" name="TextBox 305"/>
              <p:cNvSpPr txBox="1"/>
              <p:nvPr/>
            </p:nvSpPr>
            <p:spPr>
              <a:xfrm>
                <a:off x="23272519" y="17380612"/>
                <a:ext cx="2554749" cy="6144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/>
                  <a:t>Beberapa</a:t>
                </a:r>
                <a:r>
                  <a:rPr lang="en-US" sz="2800" b="1" dirty="0" smtClean="0"/>
                  <a:t> </a:t>
                </a:r>
                <a:r>
                  <a:rPr lang="en-US" sz="2800" b="1" dirty="0" err="1" smtClean="0"/>
                  <a:t>pelanggan</a:t>
                </a:r>
                <a:endParaRPr lang="en-US" sz="2800" b="1" dirty="0"/>
              </a:p>
            </p:txBody>
          </p:sp>
        </p:grpSp>
        <p:pic>
          <p:nvPicPr>
            <p:cNvPr id="378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7569319" y="8656637"/>
              <a:ext cx="609600" cy="609600"/>
            </a:xfrm>
            <a:prstGeom prst="rect">
              <a:avLst/>
            </a:prstGeom>
            <a:noFill/>
          </p:spPr>
        </p:pic>
        <p:pic>
          <p:nvPicPr>
            <p:cNvPr id="38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8002513" y="10396101"/>
              <a:ext cx="548640" cy="548640"/>
            </a:xfrm>
            <a:prstGeom prst="rect">
              <a:avLst/>
            </a:prstGeom>
            <a:noFill/>
          </p:spPr>
        </p:pic>
      </p:grpSp>
      <p:grpSp>
        <p:nvGrpSpPr>
          <p:cNvPr id="25" name="Group 633"/>
          <p:cNvGrpSpPr/>
          <p:nvPr/>
        </p:nvGrpSpPr>
        <p:grpSpPr>
          <a:xfrm>
            <a:off x="27797919" y="12695237"/>
            <a:ext cx="3276600" cy="3276600"/>
            <a:chOff x="27883185" y="12695237"/>
            <a:chExt cx="3276600" cy="3276600"/>
          </a:xfrm>
        </p:grpSpPr>
        <p:grpSp>
          <p:nvGrpSpPr>
            <p:cNvPr id="26" name="Group 581"/>
            <p:cNvGrpSpPr/>
            <p:nvPr/>
          </p:nvGrpSpPr>
          <p:grpSpPr>
            <a:xfrm>
              <a:off x="28102719" y="12923837"/>
              <a:ext cx="3057066" cy="3048000"/>
              <a:chOff x="28102719" y="13838237"/>
              <a:chExt cx="3057066" cy="3048000"/>
            </a:xfrm>
          </p:grpSpPr>
          <p:cxnSp>
            <p:nvCxnSpPr>
              <p:cNvPr id="212" name="Straight Connector 211"/>
              <p:cNvCxnSpPr/>
              <p:nvPr/>
            </p:nvCxnSpPr>
            <p:spPr>
              <a:xfrm>
                <a:off x="29380420" y="13910266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28723824" y="14098950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30285459" y="14476318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29611116" y="1471217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-40000"/>
              </a:blip>
              <a:srcRect/>
              <a:stretch>
                <a:fillRect/>
              </a:stretch>
            </p:blipFill>
            <p:spPr bwMode="auto">
              <a:xfrm>
                <a:off x="29930542" y="14633555"/>
                <a:ext cx="496883" cy="440263"/>
              </a:xfrm>
              <a:prstGeom prst="rect">
                <a:avLst/>
              </a:prstGeom>
              <a:solidFill>
                <a:schemeClr val="bg1"/>
              </a:solidFill>
            </p:spPr>
          </p:pic>
          <p:cxnSp>
            <p:nvCxnSpPr>
              <p:cNvPr id="199" name="Straight Connector 198"/>
              <p:cNvCxnSpPr/>
              <p:nvPr/>
            </p:nvCxnSpPr>
            <p:spPr>
              <a:xfrm flipV="1">
                <a:off x="28990011" y="15010923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 flipV="1">
                <a:off x="29611116" y="147436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 flipV="1">
                <a:off x="30285459" y="14523489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 flipV="1">
                <a:off x="29380420" y="1397316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 flipV="1">
                <a:off x="28723824" y="141461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flipV="1">
                <a:off x="28120465" y="14397700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28990011" y="1501092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28120465" y="1436625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 flipV="1">
                <a:off x="28990011" y="14759344"/>
                <a:ext cx="621105" cy="283026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V="1">
                <a:off x="29628862" y="14539213"/>
                <a:ext cx="656596" cy="220131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flipV="1">
                <a:off x="28723824" y="13988884"/>
                <a:ext cx="638851" cy="172960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 flipV="1">
                <a:off x="28102719" y="14161845"/>
                <a:ext cx="638851" cy="251579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 flipV="1">
                <a:off x="28209194" y="15026647"/>
                <a:ext cx="763072" cy="235855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28120465" y="14413424"/>
                <a:ext cx="53238" cy="849078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28191448" y="15199607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28209194" y="15246778"/>
                <a:ext cx="301679" cy="691842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extBox 304"/>
              <p:cNvSpPr txBox="1"/>
              <p:nvPr/>
            </p:nvSpPr>
            <p:spPr>
              <a:xfrm>
                <a:off x="28404225" y="16363017"/>
                <a:ext cx="2467214" cy="52322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/>
                  <a:t>Satu</a:t>
                </a:r>
                <a:r>
                  <a:rPr lang="en-US" sz="2800" b="1" dirty="0" smtClean="0"/>
                  <a:t> </a:t>
                </a:r>
                <a:r>
                  <a:rPr lang="en-US" sz="2800" b="1" dirty="0" err="1" smtClean="0"/>
                  <a:t>pelanggan</a:t>
                </a:r>
                <a:endParaRPr lang="en-US" sz="2800" b="1" dirty="0"/>
              </a:p>
            </p:txBody>
          </p:sp>
          <p:pic>
            <p:nvPicPr>
              <p:cNvPr id="552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617319" y="14447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3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245719" y="14981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702919" y="13838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6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017119" y="14066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557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331319" y="143716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</p:grpSp>
        <p:pic>
          <p:nvPicPr>
            <p:cNvPr id="387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7883185" y="12695237"/>
              <a:ext cx="609600" cy="609600"/>
            </a:xfrm>
            <a:prstGeom prst="rect">
              <a:avLst/>
            </a:prstGeom>
            <a:noFill/>
          </p:spPr>
        </p:pic>
        <p:pic>
          <p:nvPicPr>
            <p:cNvPr id="395" name="Picture 6" descr="http://www.gettyicons.com/free-icons/142/games/png/64/tree_64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8483719" y="14447837"/>
              <a:ext cx="457200" cy="457200"/>
            </a:xfrm>
            <a:prstGeom prst="rect">
              <a:avLst/>
            </a:prstGeom>
            <a:noFill/>
          </p:spPr>
        </p:pic>
      </p:grpSp>
      <p:pic>
        <p:nvPicPr>
          <p:cNvPr id="331" name="Picture 2" descr="C:\Robert Schultz GIZ\MHPP2\Pictures\Logos\Logo ESDM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9319" y="16249967"/>
            <a:ext cx="1097280" cy="104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767"/>
          <p:cNvGrpSpPr/>
          <p:nvPr/>
        </p:nvGrpSpPr>
        <p:grpSpPr>
          <a:xfrm>
            <a:off x="26333927" y="28011437"/>
            <a:ext cx="8855392" cy="2210940"/>
            <a:chOff x="27493119" y="27857897"/>
            <a:chExt cx="8855392" cy="2210940"/>
          </a:xfrm>
        </p:grpSpPr>
        <p:grpSp>
          <p:nvGrpSpPr>
            <p:cNvPr id="29" name="Group 460"/>
            <p:cNvGrpSpPr/>
            <p:nvPr/>
          </p:nvGrpSpPr>
          <p:grpSpPr>
            <a:xfrm>
              <a:off x="27493119" y="27857897"/>
              <a:ext cx="2568588" cy="2210940"/>
              <a:chOff x="34324125" y="21382037"/>
              <a:chExt cx="2568588" cy="2210940"/>
            </a:xfrm>
          </p:grpSpPr>
          <p:pic>
            <p:nvPicPr>
              <p:cNvPr id="459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34784800" y="21382037"/>
                <a:ext cx="1547048" cy="1584901"/>
              </a:xfrm>
              <a:prstGeom prst="rect">
                <a:avLst/>
              </a:prstGeom>
              <a:noFill/>
            </p:spPr>
          </p:pic>
          <p:sp>
            <p:nvSpPr>
              <p:cNvPr id="460" name="TextBox 459"/>
              <p:cNvSpPr txBox="1"/>
              <p:nvPr/>
            </p:nvSpPr>
            <p:spPr>
              <a:xfrm>
                <a:off x="34324125" y="23038979"/>
                <a:ext cx="256858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smtClean="0"/>
                  <a:t>Minta Bantuan</a:t>
                </a:r>
                <a:endParaRPr lang="en-US" sz="3000" b="1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29533144" y="28090375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err="1" smtClean="0"/>
                <a:t>Nama</a:t>
              </a:r>
              <a:r>
                <a:rPr lang="en-GB" sz="1800" b="1" dirty="0" smtClean="0"/>
                <a:t> </a:t>
              </a:r>
              <a:r>
                <a:rPr lang="en-GB" sz="1800" b="1" dirty="0" err="1" smtClean="0"/>
                <a:t>teknisi</a:t>
              </a:r>
              <a:r>
                <a:rPr lang="en-GB" sz="1800" b="1" dirty="0" smtClean="0"/>
                <a:t>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err="1" smtClean="0"/>
                <a:t>Nomor</a:t>
              </a:r>
              <a:r>
                <a:rPr lang="en-GB" sz="1800" b="1" dirty="0" smtClean="0"/>
                <a:t> </a:t>
              </a:r>
              <a:r>
                <a:rPr lang="en-GB" sz="1800" b="1" dirty="0" err="1" smtClean="0"/>
                <a:t>telepon</a:t>
              </a:r>
              <a:r>
                <a:rPr lang="en-GB" sz="1800" b="1" dirty="0" smtClean="0"/>
                <a:t> </a:t>
              </a:r>
              <a:r>
                <a:rPr lang="en-GB" sz="1800" b="1" dirty="0" err="1" smtClean="0"/>
                <a:t>teknisi</a:t>
              </a:r>
              <a:r>
                <a:rPr lang="en-GB" sz="1800" b="1" dirty="0" smtClean="0"/>
                <a:t>: ____________________________________</a:t>
              </a:r>
              <a:endParaRPr lang="en-GB" sz="1800" b="1" dirty="0"/>
            </a:p>
          </p:txBody>
        </p:sp>
      </p:grpSp>
      <p:cxnSp>
        <p:nvCxnSpPr>
          <p:cNvPr id="350" name="Curved Connector 349"/>
          <p:cNvCxnSpPr>
            <a:stCxn id="370" idx="4"/>
            <a:endCxn id="421" idx="3"/>
          </p:cNvCxnSpPr>
          <p:nvPr/>
        </p:nvCxnSpPr>
        <p:spPr>
          <a:xfrm rot="16200000" flipH="1">
            <a:off x="37070705" y="17717570"/>
            <a:ext cx="103485" cy="3104257"/>
          </a:xfrm>
          <a:prstGeom prst="curvedConnector3">
            <a:avLst>
              <a:gd name="adj1" fmla="val 618524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Box 352"/>
          <p:cNvSpPr txBox="1"/>
          <p:nvPr/>
        </p:nvSpPr>
        <p:spPr>
          <a:xfrm>
            <a:off x="36941919" y="192484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356" name="TextBox 355"/>
          <p:cNvSpPr txBox="1"/>
          <p:nvPr/>
        </p:nvSpPr>
        <p:spPr>
          <a:xfrm>
            <a:off x="35798919" y="16072862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grpSp>
        <p:nvGrpSpPr>
          <p:cNvPr id="30" name="Group 663"/>
          <p:cNvGrpSpPr/>
          <p:nvPr/>
        </p:nvGrpSpPr>
        <p:grpSpPr>
          <a:xfrm>
            <a:off x="33833359" y="5075237"/>
            <a:ext cx="8823560" cy="2210936"/>
            <a:chOff x="33741519" y="4922837"/>
            <a:chExt cx="8823560" cy="2210936"/>
          </a:xfrm>
        </p:grpSpPr>
        <p:grpSp>
          <p:nvGrpSpPr>
            <p:cNvPr id="31" name="Group 738"/>
            <p:cNvGrpSpPr/>
            <p:nvPr/>
          </p:nvGrpSpPr>
          <p:grpSpPr>
            <a:xfrm>
              <a:off x="33741519" y="4922837"/>
              <a:ext cx="2568588" cy="2210936"/>
              <a:chOff x="1314528" y="9418637"/>
              <a:chExt cx="2783353" cy="2338576"/>
            </a:xfrm>
            <a:solidFill>
              <a:srgbClr val="FFC000"/>
            </a:solidFill>
          </p:grpSpPr>
          <p:pic>
            <p:nvPicPr>
              <p:cNvPr id="740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1813719" y="9418637"/>
                <a:ext cx="1676400" cy="1676400"/>
              </a:xfrm>
              <a:prstGeom prst="rect">
                <a:avLst/>
              </a:prstGeom>
              <a:noFill/>
            </p:spPr>
          </p:pic>
          <p:sp>
            <p:nvSpPr>
              <p:cNvPr id="741" name="TextBox 740"/>
              <p:cNvSpPr txBox="1"/>
              <p:nvPr/>
            </p:nvSpPr>
            <p:spPr>
              <a:xfrm>
                <a:off x="1314528" y="11171232"/>
                <a:ext cx="2783353" cy="585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dirty="0" err="1" smtClean="0"/>
                  <a:t>Minta</a:t>
                </a:r>
                <a:r>
                  <a:rPr lang="en-US" sz="3000" b="1" dirty="0" smtClean="0"/>
                  <a:t> </a:t>
                </a:r>
                <a:r>
                  <a:rPr lang="en-US" sz="3000" b="1" dirty="0" err="1" smtClean="0"/>
                  <a:t>Bantuan</a:t>
                </a:r>
                <a:endParaRPr lang="en-US" sz="3000" b="1" dirty="0"/>
              </a:p>
            </p:txBody>
          </p:sp>
        </p:grpSp>
        <p:sp>
          <p:nvSpPr>
            <p:cNvPr id="367" name="TextBox 366"/>
            <p:cNvSpPr txBox="1"/>
            <p:nvPr/>
          </p:nvSpPr>
          <p:spPr>
            <a:xfrm>
              <a:off x="35749712" y="5151438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err="1" smtClean="0"/>
                <a:t>Nama</a:t>
              </a:r>
              <a:r>
                <a:rPr lang="en-GB" sz="1800" b="1" dirty="0" smtClean="0"/>
                <a:t> </a:t>
              </a:r>
              <a:r>
                <a:rPr lang="en-GB" sz="1800" b="1" dirty="0" err="1" smtClean="0"/>
                <a:t>teknisi</a:t>
              </a:r>
              <a:r>
                <a:rPr lang="en-GB" sz="1800" b="1" dirty="0" smtClean="0"/>
                <a:t>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err="1" smtClean="0"/>
                <a:t>Nomor</a:t>
              </a:r>
              <a:r>
                <a:rPr lang="en-GB" sz="1800" b="1" dirty="0" smtClean="0"/>
                <a:t> </a:t>
              </a:r>
              <a:r>
                <a:rPr lang="en-GB" sz="1800" b="1" dirty="0" err="1" smtClean="0"/>
                <a:t>telepon</a:t>
              </a:r>
              <a:r>
                <a:rPr lang="en-GB" sz="1800" b="1" dirty="0" smtClean="0"/>
                <a:t> </a:t>
              </a:r>
              <a:r>
                <a:rPr lang="en-GB" sz="1800" b="1" dirty="0" err="1" smtClean="0"/>
                <a:t>teknisi</a:t>
              </a:r>
              <a:r>
                <a:rPr lang="en-GB" sz="1800" b="1" dirty="0" smtClean="0"/>
                <a:t>: ___________________________________</a:t>
              </a:r>
              <a:endParaRPr lang="en-GB" sz="1800" b="1" dirty="0"/>
            </a:p>
          </p:txBody>
        </p:sp>
      </p:grpSp>
      <p:cxnSp>
        <p:nvCxnSpPr>
          <p:cNvPr id="397" name="Curved Connector 396"/>
          <p:cNvCxnSpPr>
            <a:stCxn id="660" idx="0"/>
            <a:endCxn id="741" idx="2"/>
          </p:cNvCxnSpPr>
          <p:nvPr/>
        </p:nvCxnSpPr>
        <p:spPr>
          <a:xfrm rot="5400000" flipH="1" flipV="1">
            <a:off x="33500514" y="7618618"/>
            <a:ext cx="1949584" cy="1284694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" name="TextBox 398"/>
          <p:cNvSpPr txBox="1"/>
          <p:nvPr/>
        </p:nvSpPr>
        <p:spPr>
          <a:xfrm>
            <a:off x="33436719" y="7742237"/>
            <a:ext cx="1135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220 V</a:t>
            </a:r>
            <a:endParaRPr lang="en-US" sz="3200" dirty="0"/>
          </a:p>
        </p:txBody>
      </p:sp>
      <p:sp>
        <p:nvSpPr>
          <p:cNvPr id="402" name="Oval 401"/>
          <p:cNvSpPr/>
          <p:nvPr/>
        </p:nvSpPr>
        <p:spPr>
          <a:xfrm>
            <a:off x="36560919" y="3322637"/>
            <a:ext cx="4480560" cy="16459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kabel</a:t>
            </a:r>
            <a:r>
              <a:rPr lang="en-US" sz="2400" b="1" dirty="0" smtClean="0">
                <a:solidFill>
                  <a:schemeClr val="tx1"/>
                </a:solidFill>
              </a:rPr>
              <a:t> yang </a:t>
            </a:r>
            <a:r>
              <a:rPr lang="en-US" sz="2400" b="1" dirty="0" err="1" smtClean="0">
                <a:solidFill>
                  <a:schemeClr val="tx1"/>
                </a:solidFill>
              </a:rPr>
              <a:t>rusak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sambungkan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kembali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2" name="TextBox 421"/>
          <p:cNvSpPr txBox="1"/>
          <p:nvPr/>
        </p:nvSpPr>
        <p:spPr>
          <a:xfrm>
            <a:off x="7220166" y="14742219"/>
            <a:ext cx="18325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Lebih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endParaRPr lang="en-US" sz="3200" dirty="0" smtClean="0"/>
          </a:p>
          <a:p>
            <a:r>
              <a:rPr lang="en-US" sz="3200" dirty="0" smtClean="0"/>
              <a:t>52 Hz</a:t>
            </a:r>
            <a:endParaRPr lang="en-US" sz="3200" dirty="0"/>
          </a:p>
        </p:txBody>
      </p:sp>
      <p:sp>
        <p:nvSpPr>
          <p:cNvPr id="434" name="TextBox 433"/>
          <p:cNvSpPr txBox="1"/>
          <p:nvPr/>
        </p:nvSpPr>
        <p:spPr>
          <a:xfrm>
            <a:off x="11926374" y="219916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Ya</a:t>
            </a:r>
            <a:endParaRPr lang="en-US" sz="3200" dirty="0"/>
          </a:p>
        </p:txBody>
      </p:sp>
      <p:sp>
        <p:nvSpPr>
          <p:cNvPr id="435" name="TextBox 434"/>
          <p:cNvSpPr txBox="1"/>
          <p:nvPr/>
        </p:nvSpPr>
        <p:spPr>
          <a:xfrm>
            <a:off x="5014119" y="20391437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r>
              <a:rPr lang="en-US" sz="3200" dirty="0" smtClean="0"/>
              <a:t>*</a:t>
            </a:r>
            <a:endParaRPr lang="en-US" sz="3200" dirty="0"/>
          </a:p>
        </p:txBody>
      </p:sp>
      <p:sp>
        <p:nvSpPr>
          <p:cNvPr id="440" name="Oval 439"/>
          <p:cNvSpPr/>
          <p:nvPr/>
        </p:nvSpPr>
        <p:spPr>
          <a:xfrm>
            <a:off x="746920" y="21763037"/>
            <a:ext cx="2743200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tx1"/>
                </a:solidFill>
              </a:rPr>
              <a:t>Bersihkan saringan dari sampah</a:t>
            </a:r>
            <a:endParaRPr lang="en-US" sz="2400" b="1">
              <a:solidFill>
                <a:schemeClr val="tx1"/>
              </a:solidFill>
            </a:endParaRPr>
          </a:p>
        </p:txBody>
      </p:sp>
      <p:sp>
        <p:nvSpPr>
          <p:cNvPr id="441" name="TextBox 440"/>
          <p:cNvSpPr txBox="1"/>
          <p:nvPr/>
        </p:nvSpPr>
        <p:spPr>
          <a:xfrm>
            <a:off x="1280319" y="207724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Tidak</a:t>
            </a:r>
            <a:endParaRPr lang="en-US" sz="3200"/>
          </a:p>
        </p:txBody>
      </p:sp>
      <p:cxnSp>
        <p:nvCxnSpPr>
          <p:cNvPr id="443" name="Curved Connector 442"/>
          <p:cNvCxnSpPr/>
          <p:nvPr/>
        </p:nvCxnSpPr>
        <p:spPr>
          <a:xfrm rot="5400000">
            <a:off x="2005414" y="20881451"/>
            <a:ext cx="1060319" cy="689891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urved Connector 452"/>
          <p:cNvCxnSpPr/>
          <p:nvPr/>
        </p:nvCxnSpPr>
        <p:spPr>
          <a:xfrm rot="16200000" flipH="1">
            <a:off x="5860969" y="23965998"/>
            <a:ext cx="1737360" cy="1188720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TextBox 455"/>
          <p:cNvSpPr txBox="1"/>
          <p:nvPr/>
        </p:nvSpPr>
        <p:spPr>
          <a:xfrm>
            <a:off x="3380227" y="23668037"/>
            <a:ext cx="555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Ya</a:t>
            </a:r>
            <a:endParaRPr lang="en-US" sz="3200"/>
          </a:p>
        </p:txBody>
      </p:sp>
      <p:sp>
        <p:nvSpPr>
          <p:cNvPr id="457" name="Oval 456"/>
          <p:cNvSpPr/>
          <p:nvPr/>
        </p:nvSpPr>
        <p:spPr>
          <a:xfrm>
            <a:off x="1061749" y="24658637"/>
            <a:ext cx="3571370" cy="144737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Bersihkan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bak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penenang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saluran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58" name="TextBox 457"/>
          <p:cNvSpPr txBox="1"/>
          <p:nvPr/>
        </p:nvSpPr>
        <p:spPr>
          <a:xfrm>
            <a:off x="6690519" y="238966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Tidak</a:t>
            </a:r>
            <a:endParaRPr lang="en-US" sz="3200"/>
          </a:p>
        </p:txBody>
      </p:sp>
      <p:cxnSp>
        <p:nvCxnSpPr>
          <p:cNvPr id="461" name="Curved Connector 460"/>
          <p:cNvCxnSpPr/>
          <p:nvPr/>
        </p:nvCxnSpPr>
        <p:spPr>
          <a:xfrm rot="5400000">
            <a:off x="3319654" y="23796313"/>
            <a:ext cx="1289341" cy="727989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6" name="TextBox 495"/>
          <p:cNvSpPr txBox="1"/>
          <p:nvPr/>
        </p:nvSpPr>
        <p:spPr>
          <a:xfrm>
            <a:off x="4175919" y="26563637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r>
              <a:rPr lang="en-US" sz="3200" dirty="0" smtClean="0"/>
              <a:t>*</a:t>
            </a:r>
            <a:endParaRPr lang="en-US" sz="3200" dirty="0"/>
          </a:p>
        </p:txBody>
      </p:sp>
      <p:sp>
        <p:nvSpPr>
          <p:cNvPr id="497" name="TextBox 496"/>
          <p:cNvSpPr txBox="1"/>
          <p:nvPr/>
        </p:nvSpPr>
        <p:spPr>
          <a:xfrm>
            <a:off x="6385719" y="27249437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r>
              <a:rPr lang="en-US" sz="3200" dirty="0" smtClean="0"/>
              <a:t>*</a:t>
            </a:r>
            <a:endParaRPr lang="en-US" sz="3200" dirty="0"/>
          </a:p>
        </p:txBody>
      </p:sp>
      <p:sp>
        <p:nvSpPr>
          <p:cNvPr id="517" name="Oval 516"/>
          <p:cNvSpPr/>
          <p:nvPr/>
        </p:nvSpPr>
        <p:spPr>
          <a:xfrm>
            <a:off x="8062119" y="27020837"/>
            <a:ext cx="4495800" cy="1524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apakah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ada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penyumbatan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atau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gangguan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di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sungai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10054393" y="22677437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r>
              <a:rPr lang="en-US" sz="3200" dirty="0" smtClean="0"/>
              <a:t>*</a:t>
            </a:r>
            <a:endParaRPr lang="en-US" sz="3200" dirty="0"/>
          </a:p>
        </p:txBody>
      </p:sp>
      <p:sp>
        <p:nvSpPr>
          <p:cNvPr id="574" name="TextBox 573"/>
          <p:cNvSpPr txBox="1"/>
          <p:nvPr/>
        </p:nvSpPr>
        <p:spPr>
          <a:xfrm>
            <a:off x="6144777" y="17648237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sp>
        <p:nvSpPr>
          <p:cNvPr id="580" name="TextBox 579"/>
          <p:cNvSpPr txBox="1"/>
          <p:nvPr/>
        </p:nvSpPr>
        <p:spPr>
          <a:xfrm>
            <a:off x="7376319" y="10662662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Tidak</a:t>
            </a:r>
            <a:endParaRPr lang="en-US" sz="3200" dirty="0"/>
          </a:p>
        </p:txBody>
      </p:sp>
      <p:cxnSp>
        <p:nvCxnSpPr>
          <p:cNvPr id="590" name="Curved Connector 589"/>
          <p:cNvCxnSpPr>
            <a:endCxn id="499" idx="1"/>
          </p:cNvCxnSpPr>
          <p:nvPr/>
        </p:nvCxnSpPr>
        <p:spPr>
          <a:xfrm rot="16200000" flipH="1">
            <a:off x="2995016" y="16009739"/>
            <a:ext cx="7889670" cy="1413065"/>
          </a:xfrm>
          <a:prstGeom prst="curvedConnector3">
            <a:avLst>
              <a:gd name="adj1" fmla="val 46803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9" name="Group 703"/>
          <p:cNvGrpSpPr/>
          <p:nvPr/>
        </p:nvGrpSpPr>
        <p:grpSpPr>
          <a:xfrm>
            <a:off x="1051719" y="6502439"/>
            <a:ext cx="8806175" cy="2306598"/>
            <a:chOff x="1051719" y="5532437"/>
            <a:chExt cx="8806175" cy="2306598"/>
          </a:xfrm>
        </p:grpSpPr>
        <p:grpSp>
          <p:nvGrpSpPr>
            <p:cNvPr id="743" name="Group 577"/>
            <p:cNvGrpSpPr/>
            <p:nvPr/>
          </p:nvGrpSpPr>
          <p:grpSpPr>
            <a:xfrm>
              <a:off x="1051719" y="5532437"/>
              <a:ext cx="2568587" cy="2306598"/>
              <a:chOff x="1421910" y="9418637"/>
              <a:chExt cx="2568587" cy="2306598"/>
            </a:xfrm>
          </p:grpSpPr>
          <p:pic>
            <p:nvPicPr>
              <p:cNvPr id="1026" name="Picture 2" descr="http://www.veryicon.com/icon/png/Application/openPhone/Phone.pn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1813719" y="9418637"/>
                <a:ext cx="1676400" cy="1676400"/>
              </a:xfrm>
              <a:prstGeom prst="rect">
                <a:avLst/>
              </a:prstGeom>
              <a:noFill/>
            </p:spPr>
          </p:pic>
          <p:sp>
            <p:nvSpPr>
              <p:cNvPr id="575" name="TextBox 574"/>
              <p:cNvSpPr txBox="1"/>
              <p:nvPr/>
            </p:nvSpPr>
            <p:spPr>
              <a:xfrm>
                <a:off x="1421910" y="11171237"/>
                <a:ext cx="256858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000" b="1" smtClean="0"/>
                  <a:t>Minta Bantuan</a:t>
                </a:r>
                <a:endParaRPr lang="en-US" sz="3000" b="1"/>
              </a:p>
            </p:txBody>
          </p:sp>
        </p:grpSp>
        <p:sp>
          <p:nvSpPr>
            <p:cNvPr id="606" name="TextBox 605"/>
            <p:cNvSpPr txBox="1"/>
            <p:nvPr/>
          </p:nvSpPr>
          <p:spPr>
            <a:xfrm>
              <a:off x="3042527" y="5837237"/>
              <a:ext cx="6815367" cy="11695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 smtClean="0"/>
            </a:p>
            <a:p>
              <a:r>
                <a:rPr lang="en-GB" sz="1800" b="1" dirty="0" err="1" smtClean="0"/>
                <a:t>Nama</a:t>
              </a:r>
              <a:r>
                <a:rPr lang="en-GB" sz="1800" b="1" dirty="0" smtClean="0"/>
                <a:t> </a:t>
              </a:r>
              <a:r>
                <a:rPr lang="en-GB" sz="1800" b="1" dirty="0" err="1" smtClean="0"/>
                <a:t>teknisi</a:t>
              </a:r>
              <a:r>
                <a:rPr lang="en-GB" sz="1800" b="1" dirty="0" smtClean="0"/>
                <a:t>: ___________________________________________</a:t>
              </a:r>
            </a:p>
            <a:p>
              <a:endParaRPr lang="en-GB" sz="1800" b="1" dirty="0" smtClean="0"/>
            </a:p>
            <a:p>
              <a:r>
                <a:rPr lang="en-GB" sz="1800" b="1" dirty="0" err="1" smtClean="0"/>
                <a:t>Nomor</a:t>
              </a:r>
              <a:r>
                <a:rPr lang="en-GB" sz="1800" b="1" dirty="0" smtClean="0"/>
                <a:t> </a:t>
              </a:r>
              <a:r>
                <a:rPr lang="en-GB" sz="1800" b="1" dirty="0" err="1" smtClean="0"/>
                <a:t>telepon</a:t>
              </a:r>
              <a:r>
                <a:rPr lang="en-GB" sz="1800" b="1" dirty="0" smtClean="0"/>
                <a:t> </a:t>
              </a:r>
              <a:r>
                <a:rPr lang="en-GB" sz="1800" b="1" dirty="0" err="1" smtClean="0"/>
                <a:t>teknisi</a:t>
              </a:r>
              <a:r>
                <a:rPr lang="en-GB" sz="1800" b="1" dirty="0" smtClean="0"/>
                <a:t>: ___________________________________</a:t>
              </a:r>
              <a:endParaRPr lang="en-GB" sz="1800" b="1" dirty="0"/>
            </a:p>
          </p:txBody>
        </p:sp>
      </p:grpSp>
      <p:sp>
        <p:nvSpPr>
          <p:cNvPr id="635" name="TextBox 634"/>
          <p:cNvSpPr txBox="1"/>
          <p:nvPr/>
        </p:nvSpPr>
        <p:spPr>
          <a:xfrm>
            <a:off x="16291719" y="258546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Tidak*</a:t>
            </a:r>
            <a:endParaRPr lang="en-US" sz="3200"/>
          </a:p>
        </p:txBody>
      </p:sp>
      <p:sp>
        <p:nvSpPr>
          <p:cNvPr id="656" name="Oval 655"/>
          <p:cNvSpPr/>
          <p:nvPr/>
        </p:nvSpPr>
        <p:spPr>
          <a:xfrm>
            <a:off x="5913279" y="3627437"/>
            <a:ext cx="4663440" cy="18288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en-US" sz="2400" b="1" dirty="0" smtClean="0">
                <a:solidFill>
                  <a:schemeClr val="tx1"/>
                </a:solidFill>
              </a:rPr>
              <a:t>1. </a:t>
            </a: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penyumbatan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aliran</a:t>
            </a:r>
            <a:r>
              <a:rPr lang="en-US" sz="2400" b="1" dirty="0" smtClean="0">
                <a:solidFill>
                  <a:schemeClr val="tx1"/>
                </a:solidFill>
              </a:rPr>
              <a:t> air</a:t>
            </a:r>
          </a:p>
          <a:p>
            <a:pPr marL="457200" indent="-457200" algn="ctr"/>
            <a:r>
              <a:rPr lang="en-US" sz="2400" b="1" dirty="0" smtClean="0">
                <a:solidFill>
                  <a:schemeClr val="tx1"/>
                </a:solidFill>
              </a:rPr>
              <a:t>2. </a:t>
            </a:r>
            <a:r>
              <a:rPr lang="en-US" sz="2400" b="1" dirty="0" err="1" smtClean="0">
                <a:solidFill>
                  <a:schemeClr val="tx1"/>
                </a:solidFill>
              </a:rPr>
              <a:t>Periksa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kebocoran</a:t>
            </a:r>
            <a:r>
              <a:rPr lang="en-US" sz="2400" b="1" dirty="0" smtClean="0">
                <a:solidFill>
                  <a:schemeClr val="tx1"/>
                </a:solidFill>
              </a:rPr>
              <a:t> air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62" name="TextBox 661"/>
          <p:cNvSpPr txBox="1"/>
          <p:nvPr/>
        </p:nvSpPr>
        <p:spPr>
          <a:xfrm>
            <a:off x="9814719" y="2103437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Tidak</a:t>
            </a:r>
            <a:r>
              <a:rPr lang="en-US" sz="3200" dirty="0" smtClean="0"/>
              <a:t>*</a:t>
            </a:r>
            <a:endParaRPr lang="en-US" sz="3200" dirty="0"/>
          </a:p>
        </p:txBody>
      </p:sp>
      <p:sp>
        <p:nvSpPr>
          <p:cNvPr id="341" name="TextBox 340"/>
          <p:cNvSpPr txBox="1"/>
          <p:nvPr/>
        </p:nvSpPr>
        <p:spPr>
          <a:xfrm>
            <a:off x="8900319" y="1036637"/>
            <a:ext cx="5577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</a:t>
            </a:r>
            <a:r>
              <a:rPr lang="en-US" sz="1400" dirty="0" err="1" smtClean="0"/>
              <a:t>mungkin</a:t>
            </a:r>
            <a:r>
              <a:rPr lang="en-US" sz="1400" dirty="0" smtClean="0"/>
              <a:t> </a:t>
            </a:r>
            <a:r>
              <a:rPr lang="en-US" sz="1400" dirty="0" err="1" smtClean="0"/>
              <a:t>ada</a:t>
            </a:r>
            <a:r>
              <a:rPr lang="en-US" sz="1400" dirty="0" smtClean="0"/>
              <a:t> </a:t>
            </a:r>
            <a:r>
              <a:rPr lang="en-US" sz="1400" dirty="0" err="1" smtClean="0"/>
              <a:t>dua</a:t>
            </a:r>
            <a:r>
              <a:rPr lang="en-US" sz="1400" dirty="0" smtClean="0"/>
              <a:t> </a:t>
            </a:r>
            <a:r>
              <a:rPr lang="en-US" sz="1400" dirty="0" err="1" smtClean="0"/>
              <a:t>aksi</a:t>
            </a:r>
            <a:r>
              <a:rPr lang="en-US" sz="1400" dirty="0" smtClean="0"/>
              <a:t>, </a:t>
            </a:r>
            <a:r>
              <a:rPr lang="en-US" sz="1400" dirty="0" err="1" smtClean="0"/>
              <a:t>coba</a:t>
            </a:r>
            <a:r>
              <a:rPr lang="en-US" sz="1400" dirty="0" smtClean="0"/>
              <a:t> </a:t>
            </a:r>
            <a:r>
              <a:rPr lang="en-US" sz="1400" dirty="0" err="1" smtClean="0"/>
              <a:t>masing-masing</a:t>
            </a:r>
            <a:r>
              <a:rPr lang="en-US" sz="1400" dirty="0" smtClean="0"/>
              <a:t> </a:t>
            </a:r>
            <a:r>
              <a:rPr lang="en-US" sz="1400" dirty="0" err="1" smtClean="0"/>
              <a:t>sampai</a:t>
            </a:r>
            <a:r>
              <a:rPr lang="en-US" sz="1400" dirty="0" smtClean="0"/>
              <a:t> </a:t>
            </a:r>
            <a:r>
              <a:rPr lang="en-US" sz="1400" dirty="0" err="1" smtClean="0"/>
              <a:t>masalah</a:t>
            </a:r>
            <a:r>
              <a:rPr lang="en-US" sz="1400" dirty="0" smtClean="0"/>
              <a:t> </a:t>
            </a:r>
            <a:r>
              <a:rPr lang="en-US" sz="1400" dirty="0" err="1" smtClean="0"/>
              <a:t>terpecahkan</a:t>
            </a:r>
            <a:endParaRPr lang="en-US" sz="1400" dirty="0"/>
          </a:p>
        </p:txBody>
      </p:sp>
      <p:cxnSp>
        <p:nvCxnSpPr>
          <p:cNvPr id="332" name="Curved Connector 331"/>
          <p:cNvCxnSpPr>
            <a:stCxn id="429" idx="3"/>
            <a:endCxn id="449" idx="0"/>
          </p:cNvCxnSpPr>
          <p:nvPr/>
        </p:nvCxnSpPr>
        <p:spPr>
          <a:xfrm rot="5400000">
            <a:off x="19504401" y="26001053"/>
            <a:ext cx="1540903" cy="955865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19034919" y="1341437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MCB </a:t>
            </a:r>
            <a:r>
              <a:rPr lang="en-US" sz="2000" dirty="0" err="1" smtClean="0"/>
              <a:t>sudah</a:t>
            </a:r>
            <a:r>
              <a:rPr lang="en-US" sz="2000" dirty="0" smtClean="0"/>
              <a:t> </a:t>
            </a:r>
            <a:r>
              <a:rPr lang="en-US" sz="2000" dirty="0" err="1" smtClean="0"/>
              <a:t>terpasang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rumah-rumah</a:t>
            </a:r>
            <a:endParaRPr lang="en-US" sz="2000" dirty="0"/>
          </a:p>
        </p:txBody>
      </p:sp>
      <p:sp>
        <p:nvSpPr>
          <p:cNvPr id="344" name="TextBox 343"/>
          <p:cNvSpPr txBox="1"/>
          <p:nvPr/>
        </p:nvSpPr>
        <p:spPr>
          <a:xfrm>
            <a:off x="23073519" y="2636837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ada</a:t>
            </a:r>
            <a:r>
              <a:rPr lang="en-US" sz="2000" dirty="0" smtClean="0"/>
              <a:t> MCB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rumah-rumah</a:t>
            </a:r>
            <a:endParaRPr lang="en-US" sz="2000" dirty="0"/>
          </a:p>
        </p:txBody>
      </p:sp>
      <p:grpSp>
        <p:nvGrpSpPr>
          <p:cNvPr id="751" name="Group 532"/>
          <p:cNvGrpSpPr/>
          <p:nvPr/>
        </p:nvGrpSpPr>
        <p:grpSpPr>
          <a:xfrm>
            <a:off x="137319" y="12390437"/>
            <a:ext cx="5651143" cy="6309360"/>
            <a:chOff x="137319" y="12390437"/>
            <a:chExt cx="5651143" cy="6248400"/>
          </a:xfrm>
        </p:grpSpPr>
        <p:sp>
          <p:nvSpPr>
            <p:cNvPr id="532" name="Cloud Callout 531"/>
            <p:cNvSpPr/>
            <p:nvPr/>
          </p:nvSpPr>
          <p:spPr>
            <a:xfrm>
              <a:off x="137319" y="12390437"/>
              <a:ext cx="5486400" cy="6172200"/>
            </a:xfrm>
            <a:prstGeom prst="cloudCallout">
              <a:avLst>
                <a:gd name="adj1" fmla="val 75749"/>
                <a:gd name="adj2" fmla="val 29386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365920" y="12692292"/>
              <a:ext cx="5422542" cy="3937686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800" b="1" dirty="0" err="1" smtClean="0"/>
                <a:t>Untuk</a:t>
              </a:r>
              <a:r>
                <a:rPr lang="en-US" sz="1800" b="1" dirty="0" smtClean="0"/>
                <a:t> </a:t>
              </a:r>
              <a:r>
                <a:rPr lang="en-US" sz="1800" b="1" dirty="0" err="1" smtClean="0"/>
                <a:t>bunyi</a:t>
              </a:r>
              <a:r>
                <a:rPr lang="en-US" sz="1800" b="1" dirty="0" smtClean="0"/>
                <a:t> </a:t>
              </a:r>
              <a:r>
                <a:rPr lang="en-US" sz="1800" b="1" dirty="0" err="1" smtClean="0"/>
                <a:t>aneh</a:t>
              </a:r>
              <a:r>
                <a:rPr lang="en-US" sz="1800" b="1" dirty="0" smtClean="0"/>
                <a:t>, </a:t>
              </a:r>
              <a:r>
                <a:rPr lang="en-US" sz="1800" b="1" dirty="0" err="1" smtClean="0"/>
                <a:t>periksa</a:t>
              </a:r>
              <a:r>
                <a:rPr lang="en-US" sz="1800" b="1" dirty="0" smtClean="0"/>
                <a:t> </a:t>
              </a:r>
              <a:r>
                <a:rPr lang="en-US" sz="1800" b="1" dirty="0" err="1" smtClean="0"/>
                <a:t>frekuensi</a:t>
              </a:r>
              <a:r>
                <a:rPr lang="en-US" sz="1800" b="1" dirty="0" smtClean="0"/>
                <a:t> </a:t>
              </a:r>
              <a:r>
                <a:rPr lang="en-US" sz="1800" b="1" dirty="0" err="1" smtClean="0"/>
                <a:t>pada</a:t>
              </a:r>
              <a:r>
                <a:rPr lang="en-US" sz="1800" b="1" dirty="0" smtClean="0"/>
                <a:t> </a:t>
              </a:r>
              <a:r>
                <a:rPr lang="en-US" sz="1800" b="1" dirty="0" err="1" smtClean="0"/>
                <a:t>kotak</a:t>
              </a:r>
              <a:r>
                <a:rPr lang="en-US" sz="1800" b="1" dirty="0" smtClean="0"/>
                <a:t> panel</a:t>
              </a:r>
            </a:p>
            <a:p>
              <a:pPr marL="170358" indent="-170358">
                <a:buAutoNum type="arabicPeriod"/>
              </a:pPr>
              <a:r>
                <a:rPr lang="en-US" sz="1800" dirty="0" err="1" smtClean="0"/>
                <a:t>Lihat</a:t>
              </a:r>
              <a:r>
                <a:rPr lang="en-US" sz="1800" dirty="0" smtClean="0"/>
                <a:t> meter </a:t>
              </a:r>
              <a:r>
                <a:rPr lang="en-US" sz="1800" dirty="0" err="1" smtClean="0"/>
                <a:t>frekuensi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pada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kotak</a:t>
              </a:r>
              <a:r>
                <a:rPr lang="en-US" sz="1800" dirty="0" smtClean="0"/>
                <a:t> panel</a:t>
              </a:r>
            </a:p>
            <a:p>
              <a:pPr marL="170358" indent="-170358">
                <a:buAutoNum type="arabicPeriod"/>
              </a:pPr>
              <a:r>
                <a:rPr lang="en-US" sz="1800" dirty="0" err="1" smtClean="0"/>
                <a:t>Lihat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apakah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frekuensi</a:t>
              </a:r>
              <a:endParaRPr lang="en-US" sz="1800" dirty="0" smtClean="0"/>
            </a:p>
            <a:p>
              <a:pPr marL="398463" lvl="1" indent="-169863">
                <a:buBlip>
                  <a:blip r:embed="rId17"/>
                </a:buBlip>
              </a:pPr>
              <a:r>
                <a:rPr lang="en-US" sz="1800" dirty="0" err="1" smtClean="0"/>
                <a:t>Terlalu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rendah</a:t>
              </a:r>
              <a:r>
                <a:rPr lang="en-US" sz="1800" dirty="0" smtClean="0"/>
                <a:t>: </a:t>
              </a:r>
              <a:r>
                <a:rPr lang="en-US" sz="1800" dirty="0" err="1" smtClean="0"/>
                <a:t>kurang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dari</a:t>
              </a:r>
              <a:r>
                <a:rPr lang="en-US" sz="1800" dirty="0" smtClean="0"/>
                <a:t> 48 Hz</a:t>
              </a:r>
            </a:p>
            <a:p>
              <a:pPr marL="398463" lvl="1" indent="-169863">
                <a:buBlip>
                  <a:blip r:embed="rId17"/>
                </a:buBlip>
              </a:pPr>
              <a:r>
                <a:rPr lang="en-US" sz="1800" dirty="0" smtClean="0"/>
                <a:t>Normal : 48 - 52 Hz</a:t>
              </a:r>
            </a:p>
            <a:p>
              <a:pPr marL="398463" lvl="1" indent="-169863">
                <a:buBlip>
                  <a:blip r:embed="rId17"/>
                </a:buBlip>
              </a:pPr>
              <a:r>
                <a:rPr lang="en-US" sz="1800" dirty="0" err="1" smtClean="0"/>
                <a:t>Terlalu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tinggi</a:t>
              </a:r>
              <a:r>
                <a:rPr lang="en-US" sz="1800" dirty="0" smtClean="0"/>
                <a:t>: </a:t>
              </a:r>
              <a:r>
                <a:rPr lang="en-US" sz="1800" dirty="0" err="1" smtClean="0"/>
                <a:t>lebih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dari</a:t>
              </a:r>
              <a:r>
                <a:rPr lang="en-US" sz="1800" dirty="0" smtClean="0"/>
                <a:t> 52 Hz</a:t>
              </a:r>
            </a:p>
            <a:p>
              <a:pPr marL="170358" indent="-170358">
                <a:buAutoNum type="arabicPeriod"/>
              </a:pPr>
              <a:r>
                <a:rPr lang="en-US" sz="1800" dirty="0" err="1" smtClean="0"/>
                <a:t>Jika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terlalu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rendah</a:t>
              </a:r>
              <a:r>
                <a:rPr lang="en-US" sz="1800" dirty="0" smtClean="0"/>
                <a:t>, </a:t>
              </a:r>
              <a:r>
                <a:rPr lang="en-US" sz="1800" dirty="0" err="1" smtClean="0"/>
                <a:t>maka</a:t>
              </a:r>
              <a:r>
                <a:rPr lang="en-US" sz="1800" dirty="0" smtClean="0"/>
                <a:t>:</a:t>
              </a:r>
            </a:p>
            <a:p>
              <a:pPr marL="400050" lvl="1" indent="-171450">
                <a:buBlip>
                  <a:blip r:embed="rId17"/>
                </a:buBlip>
              </a:pPr>
              <a:r>
                <a:rPr lang="en-US" sz="1800" dirty="0" err="1" smtClean="0"/>
                <a:t>Periksa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apakah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ada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tambahan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beban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listrik</a:t>
              </a:r>
              <a:r>
                <a:rPr lang="en-US" sz="1800" dirty="0" smtClean="0"/>
                <a:t>/</a:t>
              </a:r>
              <a:r>
                <a:rPr lang="en-US" sz="1800" dirty="0" err="1" smtClean="0"/>
                <a:t>peralatan</a:t>
              </a:r>
              <a:endParaRPr lang="en-US" sz="1800" dirty="0" smtClean="0"/>
            </a:p>
            <a:p>
              <a:pPr marL="400050" lvl="1" indent="-171450">
                <a:buBlip>
                  <a:blip r:embed="rId17"/>
                </a:buBlip>
              </a:pPr>
              <a:r>
                <a:rPr lang="en-US" sz="1800" dirty="0" err="1" smtClean="0"/>
                <a:t>Periksa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apakah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ada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pencurian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listrik</a:t>
              </a:r>
              <a:endParaRPr lang="en-US" sz="1800" dirty="0" smtClean="0"/>
            </a:p>
            <a:p>
              <a:pPr marL="400050" lvl="1" indent="-171450">
                <a:buBlip>
                  <a:blip r:embed="rId17"/>
                </a:buBlip>
              </a:pPr>
              <a:r>
                <a:rPr lang="en-US" sz="1800" dirty="0" err="1" smtClean="0"/>
                <a:t>Periksa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apakah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aliran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ke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dalam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turbin</a:t>
              </a:r>
              <a:r>
                <a:rPr lang="en-US" sz="1800" dirty="0" smtClean="0"/>
                <a:t> normal</a:t>
              </a:r>
            </a:p>
            <a:p>
              <a:pPr marL="170358" indent="-170358">
                <a:buAutoNum type="arabicPeriod"/>
              </a:pPr>
              <a:r>
                <a:rPr lang="en-US" sz="1800" dirty="0" err="1" smtClean="0"/>
                <a:t>Jika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terlalu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tinggi</a:t>
              </a:r>
              <a:r>
                <a:rPr lang="en-US" sz="1800" dirty="0" smtClean="0"/>
                <a:t>, </a:t>
              </a:r>
              <a:r>
                <a:rPr lang="en-US" sz="1800" dirty="0" err="1" smtClean="0"/>
                <a:t>atur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aliran</a:t>
              </a:r>
              <a:r>
                <a:rPr lang="en-US" sz="1800" dirty="0" smtClean="0"/>
                <a:t> air </a:t>
              </a:r>
              <a:r>
                <a:rPr lang="en-US" sz="1800" dirty="0" err="1" smtClean="0"/>
                <a:t>ke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turbin</a:t>
              </a:r>
              <a:endParaRPr lang="en-US" sz="1800" dirty="0" smtClean="0"/>
            </a:p>
            <a:p>
              <a:pPr marL="170358" indent="-170358">
                <a:buAutoNum type="arabicPeriod"/>
              </a:pPr>
              <a:r>
                <a:rPr lang="en-US" sz="1800" dirty="0" err="1" smtClean="0"/>
                <a:t>Jika</a:t>
              </a:r>
              <a:r>
                <a:rPr lang="en-US" sz="1800" dirty="0" smtClean="0"/>
                <a:t> normal, </a:t>
              </a:r>
              <a:r>
                <a:rPr lang="en-US" sz="1800" dirty="0" err="1" smtClean="0"/>
                <a:t>periksa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apakah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aliran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tidak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stabil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atau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sabuk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transmisi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berbunyi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nyaring</a:t>
              </a:r>
              <a:endParaRPr lang="en-US" sz="1800" dirty="0" smtClean="0"/>
            </a:p>
            <a:p>
              <a:pPr algn="just"/>
              <a:endParaRPr lang="en-US" sz="1800" dirty="0"/>
            </a:p>
          </p:txBody>
        </p:sp>
        <p:grpSp>
          <p:nvGrpSpPr>
            <p:cNvPr id="757" name="Group 114"/>
            <p:cNvGrpSpPr/>
            <p:nvPr/>
          </p:nvGrpSpPr>
          <p:grpSpPr>
            <a:xfrm>
              <a:off x="514023" y="16572904"/>
              <a:ext cx="4500096" cy="2065933"/>
              <a:chOff x="8127206" y="18430081"/>
              <a:chExt cx="12546926" cy="8610600"/>
            </a:xfrm>
          </p:grpSpPr>
          <p:sp>
            <p:nvSpPr>
              <p:cNvPr id="379" name="Cube 378"/>
              <p:cNvSpPr/>
              <p:nvPr/>
            </p:nvSpPr>
            <p:spPr>
              <a:xfrm>
                <a:off x="8127206" y="18430081"/>
                <a:ext cx="5334000" cy="6705600"/>
              </a:xfrm>
              <a:prstGeom prst="cube">
                <a:avLst>
                  <a:gd name="adj" fmla="val 11207"/>
                </a:avLst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381" name="Rectangle 380"/>
              <p:cNvSpPr/>
              <p:nvPr/>
            </p:nvSpPr>
            <p:spPr>
              <a:xfrm>
                <a:off x="8279606" y="19268281"/>
                <a:ext cx="4419600" cy="55626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grpSp>
            <p:nvGrpSpPr>
              <p:cNvPr id="765" name="Group 109"/>
              <p:cNvGrpSpPr/>
              <p:nvPr/>
            </p:nvGrpSpPr>
            <p:grpSpPr>
              <a:xfrm>
                <a:off x="8660606" y="20182681"/>
                <a:ext cx="3581400" cy="1143000"/>
                <a:chOff x="9498806" y="9133681"/>
                <a:chExt cx="3581400" cy="1143000"/>
              </a:xfrm>
            </p:grpSpPr>
            <p:grpSp>
              <p:nvGrpSpPr>
                <p:cNvPr id="800" name="Group 51"/>
                <p:cNvGrpSpPr/>
                <p:nvPr/>
              </p:nvGrpSpPr>
              <p:grpSpPr>
                <a:xfrm>
                  <a:off x="9575006" y="9133681"/>
                  <a:ext cx="3352800" cy="762000"/>
                  <a:chOff x="9651206" y="9133681"/>
                  <a:chExt cx="3352800" cy="762000"/>
                </a:xfrm>
              </p:grpSpPr>
              <p:pic>
                <p:nvPicPr>
                  <p:cNvPr id="452" name="Picture 6" descr="http://img.directindustry.com/images_di/photo-m2/analog-frequency-counters-12296-2378579.jpg"/>
                  <p:cNvPicPr>
                    <a:picLocks noChangeAspect="1" noChangeArrowheads="1"/>
                  </p:cNvPicPr>
                  <p:nvPr/>
                </p:nvPicPr>
                <p:blipFill>
                  <a:blip r:embed="rId18" cstate="print"/>
                  <a:srcRect l="11111" t="11186" r="11111" b="10514"/>
                  <a:stretch>
                    <a:fillRect/>
                  </a:stretch>
                </p:blipFill>
                <p:spPr bwMode="auto">
                  <a:xfrm>
                    <a:off x="9651206" y="9133681"/>
                    <a:ext cx="762000" cy="762000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454" name="Picture 6" descr="http://img.directindustry.com/images_di/photo-m2/analog-frequency-counters-12296-2378579.jpg"/>
                  <p:cNvPicPr>
                    <a:picLocks noChangeAspect="1" noChangeArrowheads="1"/>
                  </p:cNvPicPr>
                  <p:nvPr/>
                </p:nvPicPr>
                <p:blipFill>
                  <a:blip r:embed="rId18" cstate="print"/>
                  <a:srcRect l="11111" t="11186" r="11111" b="10514"/>
                  <a:stretch>
                    <a:fillRect/>
                  </a:stretch>
                </p:blipFill>
                <p:spPr bwMode="auto">
                  <a:xfrm>
                    <a:off x="10946606" y="9133681"/>
                    <a:ext cx="762000" cy="762000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463" name="Picture 6" descr="http://img.directindustry.com/images_di/photo-m2/analog-frequency-counters-12296-2378579.jpg"/>
                  <p:cNvPicPr>
                    <a:picLocks noChangeAspect="1" noChangeArrowheads="1"/>
                  </p:cNvPicPr>
                  <p:nvPr/>
                </p:nvPicPr>
                <p:blipFill>
                  <a:blip r:embed="rId18" cstate="print"/>
                  <a:srcRect l="11111" t="11186" r="11111" b="10514"/>
                  <a:stretch>
                    <a:fillRect/>
                  </a:stretch>
                </p:blipFill>
                <p:spPr bwMode="auto">
                  <a:xfrm>
                    <a:off x="12242006" y="9133681"/>
                    <a:ext cx="762000" cy="762000"/>
                  </a:xfrm>
                  <a:prstGeom prst="rect">
                    <a:avLst/>
                  </a:prstGeom>
                  <a:noFill/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</a:effectLst>
                </p:spPr>
              </p:pic>
            </p:grpSp>
            <p:sp>
              <p:nvSpPr>
                <p:cNvPr id="444" name="Rectangle 443"/>
                <p:cNvSpPr/>
                <p:nvPr/>
              </p:nvSpPr>
              <p:spPr>
                <a:xfrm>
                  <a:off x="9498806" y="10048079"/>
                  <a:ext cx="914400" cy="22860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" smtClean="0">
                      <a:solidFill>
                        <a:schemeClr val="tx1"/>
                      </a:solidFill>
                    </a:rPr>
                    <a:t>etr</a:t>
                  </a:r>
                  <a:endParaRPr lang="en-US" sz="3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0" name="Rectangle 449"/>
                <p:cNvSpPr/>
                <p:nvPr/>
              </p:nvSpPr>
              <p:spPr>
                <a:xfrm>
                  <a:off x="10718006" y="10048081"/>
                  <a:ext cx="1066800" cy="2286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1" name="Rectangle 450"/>
                <p:cNvSpPr/>
                <p:nvPr/>
              </p:nvSpPr>
              <p:spPr>
                <a:xfrm>
                  <a:off x="12089606" y="10048081"/>
                  <a:ext cx="990600" cy="228600"/>
                </a:xfrm>
                <a:prstGeom prst="rect">
                  <a:avLst/>
                </a:prstGeom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3" name="Oval 392"/>
              <p:cNvSpPr/>
              <p:nvPr/>
            </p:nvSpPr>
            <p:spPr>
              <a:xfrm>
                <a:off x="12242006" y="22849681"/>
                <a:ext cx="228600" cy="228600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pic>
            <p:nvPicPr>
              <p:cNvPr id="394" name="Picture 10" descr="http://icons.iconarchive.com/icons/gakuseisean/radium/256/Key-icon.png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 rot="16200000">
                <a:off x="11937206" y="22849681"/>
                <a:ext cx="533400" cy="533400"/>
              </a:xfrm>
              <a:prstGeom prst="rect">
                <a:avLst/>
              </a:prstGeom>
              <a:noFill/>
            </p:spPr>
          </p:pic>
          <p:grpSp>
            <p:nvGrpSpPr>
              <p:cNvPr id="801" name="Group 90"/>
              <p:cNvGrpSpPr/>
              <p:nvPr/>
            </p:nvGrpSpPr>
            <p:grpSpPr>
              <a:xfrm>
                <a:off x="15017979" y="21288424"/>
                <a:ext cx="5656153" cy="4914054"/>
                <a:chOff x="16987921" y="8912110"/>
                <a:chExt cx="8021134" cy="7079571"/>
              </a:xfrm>
            </p:grpSpPr>
            <p:pic>
              <p:nvPicPr>
                <p:cNvPr id="411" name="Picture 6" descr="http://img.directindustry.com/images_di/photo-m2/analog-frequency-counters-12296-2378579.jpg"/>
                <p:cNvPicPr>
                  <a:picLocks noChangeAspect="1" noChangeArrowheads="1"/>
                </p:cNvPicPr>
                <p:nvPr/>
              </p:nvPicPr>
              <p:blipFill>
                <a:blip r:embed="rId20" cstate="print"/>
                <a:srcRect l="11111" t="11186" r="11111" b="10514"/>
                <a:stretch>
                  <a:fillRect/>
                </a:stretch>
              </p:blipFill>
              <p:spPr bwMode="auto">
                <a:xfrm>
                  <a:off x="19176206" y="11724481"/>
                  <a:ext cx="4267200" cy="4267200"/>
                </a:xfrm>
                <a:prstGeom prst="rect">
                  <a:avLst/>
                </a:prstGeom>
                <a:noFill/>
              </p:spPr>
            </p:pic>
            <p:cxnSp>
              <p:nvCxnSpPr>
                <p:cNvPr id="412" name="Straight Connector 411"/>
                <p:cNvCxnSpPr/>
                <p:nvPr/>
              </p:nvCxnSpPr>
              <p:spPr>
                <a:xfrm>
                  <a:off x="18947606" y="10581481"/>
                  <a:ext cx="2438400" cy="44196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Dot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Connector 412"/>
                <p:cNvCxnSpPr/>
                <p:nvPr/>
              </p:nvCxnSpPr>
              <p:spPr>
                <a:xfrm>
                  <a:off x="20090606" y="10352881"/>
                  <a:ext cx="1371600" cy="4648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Dot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4" name="TextBox 413"/>
                <p:cNvSpPr txBox="1"/>
                <p:nvPr/>
              </p:nvSpPr>
              <p:spPr>
                <a:xfrm>
                  <a:off x="17267892" y="9470280"/>
                  <a:ext cx="1883705" cy="14784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48 Hz</a:t>
                  </a:r>
                  <a:endParaRPr lang="en-US" sz="1000" dirty="0"/>
                </a:p>
              </p:txBody>
            </p:sp>
            <p:sp>
              <p:nvSpPr>
                <p:cNvPr id="415" name="TextBox 414"/>
                <p:cNvSpPr txBox="1"/>
                <p:nvPr/>
              </p:nvSpPr>
              <p:spPr>
                <a:xfrm>
                  <a:off x="19054314" y="9458367"/>
                  <a:ext cx="1300593" cy="1016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dirty="0" smtClean="0"/>
                    <a:t>52 Hz</a:t>
                  </a:r>
                  <a:endParaRPr lang="en-US" sz="500" dirty="0"/>
                </a:p>
              </p:txBody>
            </p:sp>
            <p:sp>
              <p:nvSpPr>
                <p:cNvPr id="417" name="TextBox 416"/>
                <p:cNvSpPr txBox="1"/>
                <p:nvPr/>
              </p:nvSpPr>
              <p:spPr>
                <a:xfrm>
                  <a:off x="21843202" y="8912110"/>
                  <a:ext cx="3165853" cy="2402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err="1" smtClean="0"/>
                    <a:t>Terlalu</a:t>
                  </a:r>
                  <a:r>
                    <a:rPr lang="en-US" sz="1000" dirty="0" smtClean="0"/>
                    <a:t> </a:t>
                  </a:r>
                  <a:r>
                    <a:rPr lang="en-US" sz="1000" dirty="0" err="1" smtClean="0"/>
                    <a:t>tinggi</a:t>
                  </a:r>
                  <a:endParaRPr lang="en-US" sz="1000" dirty="0"/>
                </a:p>
              </p:txBody>
            </p:sp>
            <p:sp>
              <p:nvSpPr>
                <p:cNvPr id="423" name="TextBox 422"/>
                <p:cNvSpPr txBox="1"/>
                <p:nvPr/>
              </p:nvSpPr>
              <p:spPr>
                <a:xfrm>
                  <a:off x="16987921" y="11495876"/>
                  <a:ext cx="2899199" cy="2449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err="1" smtClean="0"/>
                    <a:t>Terlalu</a:t>
                  </a:r>
                  <a:r>
                    <a:rPr lang="en-US" sz="1000" dirty="0" smtClean="0"/>
                    <a:t> </a:t>
                  </a:r>
                  <a:r>
                    <a:rPr lang="en-US" sz="1000" dirty="0" err="1" smtClean="0"/>
                    <a:t>rendah</a:t>
                  </a:r>
                  <a:endParaRPr lang="en-US" sz="1000" dirty="0"/>
                </a:p>
              </p:txBody>
            </p:sp>
          </p:grpSp>
          <p:cxnSp>
            <p:nvCxnSpPr>
              <p:cNvPr id="398" name="Straight Connector 397"/>
              <p:cNvCxnSpPr/>
              <p:nvPr/>
            </p:nvCxnSpPr>
            <p:spPr>
              <a:xfrm>
                <a:off x="12089606" y="20182681"/>
                <a:ext cx="6781800" cy="1524000"/>
              </a:xfrm>
              <a:prstGeom prst="line">
                <a:avLst/>
              </a:prstGeom>
              <a:ln>
                <a:prstDash val="lgDashDot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/>
              <p:cNvCxnSpPr/>
              <p:nvPr/>
            </p:nvCxnSpPr>
            <p:spPr>
              <a:xfrm>
                <a:off x="11403806" y="21020881"/>
                <a:ext cx="4800600" cy="5791200"/>
              </a:xfrm>
              <a:prstGeom prst="line">
                <a:avLst/>
              </a:prstGeom>
              <a:ln>
                <a:prstDash val="lgDashDot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4" name="Rectangle 403"/>
              <p:cNvSpPr/>
              <p:nvPr/>
            </p:nvSpPr>
            <p:spPr>
              <a:xfrm>
                <a:off x="16433006" y="26278681"/>
                <a:ext cx="3276600" cy="7620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err="1" smtClean="0">
                    <a:solidFill>
                      <a:schemeClr val="tx1"/>
                    </a:solidFill>
                  </a:rPr>
                  <a:t>Frekuensi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(Hz)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7" name="Oval 406"/>
              <p:cNvSpPr/>
              <p:nvPr/>
            </p:nvSpPr>
            <p:spPr>
              <a:xfrm>
                <a:off x="8965406" y="19496881"/>
                <a:ext cx="381000" cy="3048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409" name="Oval 408"/>
              <p:cNvSpPr/>
              <p:nvPr/>
            </p:nvSpPr>
            <p:spPr>
              <a:xfrm>
                <a:off x="10260806" y="19496881"/>
                <a:ext cx="381000" cy="304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410" name="Oval 409"/>
              <p:cNvSpPr/>
              <p:nvPr/>
            </p:nvSpPr>
            <p:spPr>
              <a:xfrm>
                <a:off x="11480006" y="19496881"/>
                <a:ext cx="381000" cy="3048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</p:grpSp>
      </p:grpSp>
      <p:sp>
        <p:nvSpPr>
          <p:cNvPr id="642" name="Cloud Callout 641"/>
          <p:cNvSpPr/>
          <p:nvPr/>
        </p:nvSpPr>
        <p:spPr>
          <a:xfrm>
            <a:off x="37399119" y="9113837"/>
            <a:ext cx="5242719" cy="4800600"/>
          </a:xfrm>
          <a:prstGeom prst="cloudCallout">
            <a:avLst>
              <a:gd name="adj1" fmla="val -77367"/>
              <a:gd name="adj2" fmla="val 21449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03" name="Group 45"/>
          <p:cNvGrpSpPr/>
          <p:nvPr/>
        </p:nvGrpSpPr>
        <p:grpSpPr>
          <a:xfrm>
            <a:off x="40447119" y="8565197"/>
            <a:ext cx="1371600" cy="1005840"/>
            <a:chOff x="25424606" y="7228681"/>
            <a:chExt cx="3276600" cy="2410672"/>
          </a:xfrm>
        </p:grpSpPr>
        <p:grpSp>
          <p:nvGrpSpPr>
            <p:cNvPr id="804" name="Group 8"/>
            <p:cNvGrpSpPr/>
            <p:nvPr/>
          </p:nvGrpSpPr>
          <p:grpSpPr>
            <a:xfrm>
              <a:off x="25424606" y="7381086"/>
              <a:ext cx="3276600" cy="2258267"/>
              <a:chOff x="28102719" y="13838237"/>
              <a:chExt cx="3057066" cy="2100383"/>
            </a:xfrm>
          </p:grpSpPr>
          <p:cxnSp>
            <p:nvCxnSpPr>
              <p:cNvPr id="592" name="Straight Connector 591"/>
              <p:cNvCxnSpPr/>
              <p:nvPr/>
            </p:nvCxnSpPr>
            <p:spPr>
              <a:xfrm>
                <a:off x="29380420" y="13910266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Straight Connector 10"/>
              <p:cNvCxnSpPr/>
              <p:nvPr/>
            </p:nvCxnSpPr>
            <p:spPr>
              <a:xfrm>
                <a:off x="28723824" y="14098950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Straight Connector 593"/>
              <p:cNvCxnSpPr/>
              <p:nvPr/>
            </p:nvCxnSpPr>
            <p:spPr>
              <a:xfrm>
                <a:off x="30285459" y="14476318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Straight Connector 594"/>
              <p:cNvCxnSpPr/>
              <p:nvPr/>
            </p:nvCxnSpPr>
            <p:spPr>
              <a:xfrm>
                <a:off x="29611116" y="1471217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Straight Connector 595"/>
              <p:cNvCxnSpPr/>
              <p:nvPr/>
            </p:nvCxnSpPr>
            <p:spPr>
              <a:xfrm flipV="1">
                <a:off x="28990011" y="15010923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Straight Connector 596"/>
              <p:cNvCxnSpPr/>
              <p:nvPr/>
            </p:nvCxnSpPr>
            <p:spPr>
              <a:xfrm flipV="1">
                <a:off x="29611116" y="147436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Straight Connector 597"/>
              <p:cNvCxnSpPr/>
              <p:nvPr/>
            </p:nvCxnSpPr>
            <p:spPr>
              <a:xfrm flipV="1">
                <a:off x="30285459" y="14523489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Straight Connector 17"/>
              <p:cNvCxnSpPr/>
              <p:nvPr/>
            </p:nvCxnSpPr>
            <p:spPr>
              <a:xfrm flipV="1">
                <a:off x="29380420" y="1397316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Straight Connector 599"/>
              <p:cNvCxnSpPr/>
              <p:nvPr/>
            </p:nvCxnSpPr>
            <p:spPr>
              <a:xfrm flipV="1">
                <a:off x="28723824" y="14146121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1" name="Straight Connector 600"/>
              <p:cNvCxnSpPr/>
              <p:nvPr/>
            </p:nvCxnSpPr>
            <p:spPr>
              <a:xfrm flipV="1">
                <a:off x="28120465" y="14397700"/>
                <a:ext cx="461392" cy="15724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2" name="Straight Connector 601"/>
              <p:cNvCxnSpPr/>
              <p:nvPr/>
            </p:nvCxnSpPr>
            <p:spPr>
              <a:xfrm>
                <a:off x="28990011" y="1501092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3" name="Straight Connector 602"/>
              <p:cNvCxnSpPr/>
              <p:nvPr/>
            </p:nvCxnSpPr>
            <p:spPr>
              <a:xfrm>
                <a:off x="28120465" y="14366253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4" name="Straight Connector 603"/>
              <p:cNvCxnSpPr/>
              <p:nvPr/>
            </p:nvCxnSpPr>
            <p:spPr>
              <a:xfrm flipV="1">
                <a:off x="28990011" y="14759344"/>
                <a:ext cx="621105" cy="283026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5" name="Straight Connector 604"/>
              <p:cNvCxnSpPr/>
              <p:nvPr/>
            </p:nvCxnSpPr>
            <p:spPr>
              <a:xfrm flipV="1">
                <a:off x="29628862" y="14539213"/>
                <a:ext cx="656596" cy="220131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7" name="Straight Connector 606"/>
              <p:cNvCxnSpPr/>
              <p:nvPr/>
            </p:nvCxnSpPr>
            <p:spPr>
              <a:xfrm flipV="1">
                <a:off x="28723824" y="13988884"/>
                <a:ext cx="638851" cy="172960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8" name="Straight Connector 607"/>
              <p:cNvCxnSpPr/>
              <p:nvPr/>
            </p:nvCxnSpPr>
            <p:spPr>
              <a:xfrm flipV="1">
                <a:off x="28102719" y="14161845"/>
                <a:ext cx="638851" cy="251579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9" name="Straight Connector 26"/>
              <p:cNvCxnSpPr/>
              <p:nvPr/>
            </p:nvCxnSpPr>
            <p:spPr>
              <a:xfrm flipV="1">
                <a:off x="28209194" y="15026647"/>
                <a:ext cx="763072" cy="235855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Straight Connector 609"/>
              <p:cNvCxnSpPr/>
              <p:nvPr/>
            </p:nvCxnSpPr>
            <p:spPr>
              <a:xfrm>
                <a:off x="28120465" y="14413424"/>
                <a:ext cx="53238" cy="849078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Straight Connector 610"/>
              <p:cNvCxnSpPr/>
              <p:nvPr/>
            </p:nvCxnSpPr>
            <p:spPr>
              <a:xfrm>
                <a:off x="28191448" y="15199607"/>
                <a:ext cx="0" cy="330197"/>
              </a:xfrm>
              <a:prstGeom prst="line">
                <a:avLst/>
              </a:prstGeom>
              <a:solidFill>
                <a:schemeClr val="bg1"/>
              </a:solidFill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2" name="Straight Connector 611"/>
              <p:cNvCxnSpPr/>
              <p:nvPr/>
            </p:nvCxnSpPr>
            <p:spPr>
              <a:xfrm>
                <a:off x="28209194" y="15246778"/>
                <a:ext cx="301679" cy="691842"/>
              </a:xfrm>
              <a:prstGeom prst="lin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15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30617318" y="14447837"/>
                <a:ext cx="542467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18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9245719" y="14981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0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9702919" y="138382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1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9017119" y="140668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2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8331319" y="14371637"/>
                <a:ext cx="542466" cy="489970"/>
              </a:xfrm>
              <a:prstGeom prst="rect">
                <a:avLst/>
              </a:prstGeom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624" name="Picture 6" descr="home,building,homepage,house"/>
              <p:cNvPicPr>
                <a:picLocks noChangeAspect="1" noChangeArrowheads="1"/>
              </p:cNvPicPr>
              <p:nvPr/>
            </p:nvPicPr>
            <p:blipFill>
              <a:blip r:embed="rId21" cstate="print">
                <a:lum bright="-40000"/>
              </a:blip>
              <a:srcRect/>
              <a:stretch>
                <a:fillRect/>
              </a:stretch>
            </p:blipFill>
            <p:spPr bwMode="auto">
              <a:xfrm>
                <a:off x="29880082" y="14683381"/>
                <a:ext cx="542466" cy="489970"/>
              </a:xfrm>
              <a:prstGeom prst="rect">
                <a:avLst/>
              </a:prstGeom>
              <a:noFill/>
              <a:effectLst/>
            </p:spPr>
          </p:pic>
        </p:grpSp>
        <p:pic>
          <p:nvPicPr>
            <p:cNvPr id="589" name="Picture 2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250" t="21000" r="29375" b="37000"/>
            <a:stretch>
              <a:fillRect/>
            </a:stretch>
          </p:blipFill>
          <p:spPr bwMode="auto">
            <a:xfrm>
              <a:off x="25881806" y="8828881"/>
              <a:ext cx="44994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1" name="Picture 2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250" t="21000" r="29375" b="37000"/>
            <a:stretch>
              <a:fillRect/>
            </a:stretch>
          </p:blipFill>
          <p:spPr bwMode="auto">
            <a:xfrm>
              <a:off x="25500806" y="7228681"/>
              <a:ext cx="44994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9" name="TextBox 6"/>
          <p:cNvSpPr txBox="1"/>
          <p:nvPr/>
        </p:nvSpPr>
        <p:spPr>
          <a:xfrm>
            <a:off x="37399119" y="9402772"/>
            <a:ext cx="4957507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</a:pPr>
            <a:r>
              <a:rPr lang="en-US" sz="1800" b="1" dirty="0" err="1" smtClean="0"/>
              <a:t>Memeriksa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dan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memperbaiki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listrik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di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satu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rumah</a:t>
            </a:r>
            <a:endParaRPr lang="en-US" sz="1800" b="1" dirty="0" smtClean="0"/>
          </a:p>
          <a:p>
            <a:pPr marL="234950" indent="-234950">
              <a:buAutoNum type="arabicPeriod"/>
            </a:pPr>
            <a:r>
              <a:rPr lang="en-US" sz="1800" dirty="0" err="1" smtClean="0"/>
              <a:t>Lepas</a:t>
            </a:r>
            <a:r>
              <a:rPr lang="en-US" sz="1800" dirty="0" smtClean="0"/>
              <a:t> </a:t>
            </a:r>
            <a:r>
              <a:rPr lang="en-US" sz="1800" dirty="0" err="1" smtClean="0"/>
              <a:t>kabel</a:t>
            </a:r>
            <a:r>
              <a:rPr lang="en-US" sz="1800" dirty="0" smtClean="0"/>
              <a:t> </a:t>
            </a:r>
            <a:r>
              <a:rPr lang="en-US" sz="1800" dirty="0" err="1" smtClean="0"/>
              <a:t>semua</a:t>
            </a:r>
            <a:r>
              <a:rPr lang="en-US" sz="1800" dirty="0" smtClean="0"/>
              <a:t> </a:t>
            </a:r>
            <a:r>
              <a:rPr lang="en-US" sz="1800" dirty="0" err="1" smtClean="0"/>
              <a:t>alat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nyalakan</a:t>
            </a:r>
            <a:r>
              <a:rPr lang="en-US" sz="1800" dirty="0" smtClean="0"/>
              <a:t> </a:t>
            </a:r>
            <a:r>
              <a:rPr lang="en-US" sz="1800" dirty="0" err="1" smtClean="0"/>
              <a:t>saklar</a:t>
            </a:r>
            <a:r>
              <a:rPr lang="en-US" sz="1800" dirty="0" smtClean="0"/>
              <a:t> CB</a:t>
            </a:r>
          </a:p>
          <a:p>
            <a:pPr marL="234950" indent="-234950">
              <a:buAutoNum type="arabicPeriod"/>
            </a:pPr>
            <a:r>
              <a:rPr lang="en-US" sz="1800" dirty="0" err="1" smtClean="0"/>
              <a:t>Periksa</a:t>
            </a:r>
            <a:r>
              <a:rPr lang="en-US" sz="1800" dirty="0" smtClean="0"/>
              <a:t> </a:t>
            </a:r>
            <a:r>
              <a:rPr lang="en-US" sz="1800" dirty="0" err="1" smtClean="0"/>
              <a:t>tegangan</a:t>
            </a:r>
            <a:r>
              <a:rPr lang="en-US" sz="1800" dirty="0" smtClean="0"/>
              <a:t> </a:t>
            </a:r>
            <a:r>
              <a:rPr lang="en-US" sz="1800" dirty="0" err="1" smtClean="0"/>
              <a:t>pada</a:t>
            </a:r>
            <a:r>
              <a:rPr lang="en-US" sz="1800" dirty="0" smtClean="0"/>
              <a:t> </a:t>
            </a:r>
            <a:r>
              <a:rPr lang="en-US" sz="1800" dirty="0" err="1" smtClean="0"/>
              <a:t>sambungan</a:t>
            </a:r>
            <a:r>
              <a:rPr lang="en-US" sz="1800" dirty="0" smtClean="0"/>
              <a:t> </a:t>
            </a:r>
            <a:r>
              <a:rPr lang="en-US" sz="1800" dirty="0" err="1" smtClean="0"/>
              <a:t>utama</a:t>
            </a:r>
            <a:endParaRPr lang="en-US" sz="1800" dirty="0" smtClean="0"/>
          </a:p>
          <a:p>
            <a:pPr marL="234950" indent="-234950">
              <a:buAutoNum type="arabicPeriod"/>
            </a:pPr>
            <a:r>
              <a:rPr lang="en-US" sz="1800" dirty="0" err="1" smtClean="0"/>
              <a:t>Periksa</a:t>
            </a:r>
            <a:r>
              <a:rPr lang="en-US" sz="1800" dirty="0" smtClean="0"/>
              <a:t> </a:t>
            </a:r>
            <a:r>
              <a:rPr lang="en-US" sz="1800" dirty="0" err="1" smtClean="0"/>
              <a:t>tegangan</a:t>
            </a:r>
            <a:r>
              <a:rPr lang="en-US" sz="1800" dirty="0" smtClean="0"/>
              <a:t> </a:t>
            </a:r>
            <a:r>
              <a:rPr lang="en-US" sz="1800" dirty="0" err="1" smtClean="0"/>
              <a:t>pada</a:t>
            </a:r>
            <a:r>
              <a:rPr lang="en-US" sz="1800" dirty="0" smtClean="0"/>
              <a:t> </a:t>
            </a:r>
            <a:r>
              <a:rPr lang="en-US" sz="1800" dirty="0" err="1" smtClean="0"/>
              <a:t>semua</a:t>
            </a:r>
            <a:r>
              <a:rPr lang="en-US" sz="1800" dirty="0" smtClean="0"/>
              <a:t> </a:t>
            </a:r>
            <a:r>
              <a:rPr lang="en-US" sz="1800" dirty="0" err="1" smtClean="0"/>
              <a:t>colokan</a:t>
            </a:r>
            <a:endParaRPr lang="en-US" sz="1800" dirty="0" smtClean="0"/>
          </a:p>
          <a:p>
            <a:pPr marL="234950" indent="-234950">
              <a:buAutoNum type="arabicPeriod"/>
            </a:pPr>
            <a:r>
              <a:rPr lang="en-US" sz="1800" dirty="0" err="1" smtClean="0"/>
              <a:t>Nyalakan</a:t>
            </a:r>
            <a:r>
              <a:rPr lang="en-US" sz="1800" dirty="0" smtClean="0"/>
              <a:t> </a:t>
            </a:r>
            <a:r>
              <a:rPr lang="en-US" sz="1800" dirty="0" err="1" smtClean="0"/>
              <a:t>alat-alat</a:t>
            </a:r>
            <a:r>
              <a:rPr lang="en-US" sz="1800" dirty="0" smtClean="0"/>
              <a:t> (</a:t>
            </a:r>
            <a:r>
              <a:rPr lang="en-US" sz="1800" dirty="0" err="1" smtClean="0"/>
              <a:t>satu</a:t>
            </a:r>
            <a:r>
              <a:rPr lang="en-US" sz="1800" dirty="0" smtClean="0"/>
              <a:t> </a:t>
            </a:r>
            <a:r>
              <a:rPr lang="en-US" sz="1800" dirty="0" err="1" smtClean="0"/>
              <a:t>demi</a:t>
            </a:r>
            <a:r>
              <a:rPr lang="en-US" sz="1800" dirty="0" smtClean="0"/>
              <a:t> </a:t>
            </a:r>
            <a:r>
              <a:rPr lang="en-US" sz="1800" dirty="0" err="1" smtClean="0"/>
              <a:t>satu</a:t>
            </a:r>
            <a:r>
              <a:rPr lang="en-US" sz="1800" dirty="0" smtClean="0"/>
              <a:t>)</a:t>
            </a:r>
          </a:p>
          <a:p>
            <a:pPr marL="234950" indent="-234950">
              <a:buAutoNum type="arabicPeriod"/>
            </a:pPr>
            <a:r>
              <a:rPr lang="en-US" sz="1800" dirty="0" err="1" smtClean="0"/>
              <a:t>Periksa</a:t>
            </a:r>
            <a:r>
              <a:rPr lang="en-US" sz="1800" dirty="0" smtClean="0"/>
              <a:t> CB - </a:t>
            </a:r>
            <a:r>
              <a:rPr lang="en-US" sz="1800" dirty="0" err="1" smtClean="0"/>
              <a:t>jika</a:t>
            </a:r>
            <a:r>
              <a:rPr lang="en-US" sz="1800" dirty="0" smtClean="0"/>
              <a:t> </a:t>
            </a:r>
            <a:r>
              <a:rPr lang="en-US" sz="1800" dirty="0" err="1" smtClean="0"/>
              <a:t>turun</a:t>
            </a:r>
            <a:r>
              <a:rPr lang="en-US" sz="1800" dirty="0" smtClean="0"/>
              <a:t> </a:t>
            </a:r>
            <a:r>
              <a:rPr lang="en-US" sz="1800" dirty="0" err="1" smtClean="0"/>
              <a:t>maka</a:t>
            </a:r>
            <a:r>
              <a:rPr lang="en-US" sz="1800" dirty="0" smtClean="0"/>
              <a:t> </a:t>
            </a:r>
            <a:r>
              <a:rPr lang="en-US" sz="1800" dirty="0" err="1" smtClean="0"/>
              <a:t>alat</a:t>
            </a:r>
            <a:r>
              <a:rPr lang="en-US" sz="1800" dirty="0" smtClean="0"/>
              <a:t> </a:t>
            </a:r>
            <a:r>
              <a:rPr lang="en-US" sz="1800" dirty="0" err="1" smtClean="0"/>
              <a:t>korslet</a:t>
            </a:r>
            <a:endParaRPr lang="en-US" sz="1800" dirty="0" smtClean="0"/>
          </a:p>
          <a:p>
            <a:pPr marL="234950" indent="-234950">
              <a:buAutoNum type="arabicPeriod"/>
            </a:pPr>
            <a:r>
              <a:rPr lang="en-US" sz="1800" dirty="0" err="1" smtClean="0"/>
              <a:t>Periksa</a:t>
            </a:r>
            <a:r>
              <a:rPr lang="en-US" sz="1800" dirty="0" smtClean="0"/>
              <a:t> MCB - </a:t>
            </a:r>
            <a:r>
              <a:rPr lang="en-US" sz="1800" dirty="0" err="1" smtClean="0"/>
              <a:t>jika</a:t>
            </a:r>
            <a:r>
              <a:rPr lang="en-US" sz="1800" dirty="0" smtClean="0"/>
              <a:t> </a:t>
            </a:r>
            <a:r>
              <a:rPr lang="en-US" sz="1800" dirty="0" err="1" smtClean="0"/>
              <a:t>jatuh</a:t>
            </a:r>
            <a:r>
              <a:rPr lang="en-US" sz="1800" dirty="0" smtClean="0"/>
              <a:t> </a:t>
            </a:r>
            <a:r>
              <a:rPr lang="en-US" sz="1800" dirty="0" err="1" smtClean="0"/>
              <a:t>beban</a:t>
            </a:r>
            <a:r>
              <a:rPr lang="en-US" sz="1800" dirty="0" smtClean="0"/>
              <a:t> </a:t>
            </a:r>
            <a:r>
              <a:rPr lang="en-US" sz="1800" dirty="0" err="1" smtClean="0"/>
              <a:t>terlalu</a:t>
            </a:r>
            <a:r>
              <a:rPr lang="en-US" sz="1800" dirty="0" smtClean="0"/>
              <a:t> </a:t>
            </a:r>
            <a:r>
              <a:rPr lang="en-US" sz="1800" dirty="0" err="1" smtClean="0"/>
              <a:t>tinggi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satu</a:t>
            </a:r>
            <a:r>
              <a:rPr lang="en-US" sz="1800" dirty="0" smtClean="0"/>
              <a:t> </a:t>
            </a:r>
            <a:r>
              <a:rPr lang="en-US" sz="1800" dirty="0" err="1" smtClean="0"/>
              <a:t>pelanggan</a:t>
            </a:r>
            <a:endParaRPr lang="en-US" sz="1800" dirty="0" smtClean="0"/>
          </a:p>
          <a:p>
            <a:pPr marL="234950" indent="-234950">
              <a:buAutoNum type="arabicPeriod"/>
            </a:pPr>
            <a:r>
              <a:rPr lang="en-US" sz="1800" dirty="0" err="1" smtClean="0"/>
              <a:t>Ulangi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langkah</a:t>
            </a:r>
            <a:r>
              <a:rPr lang="en-US" sz="1800" dirty="0" smtClean="0"/>
              <a:t> 4, </a:t>
            </a:r>
            <a:r>
              <a:rPr lang="en-US" sz="1800" dirty="0" err="1" smtClean="0"/>
              <a:t>sampai</a:t>
            </a:r>
            <a:r>
              <a:rPr lang="en-US" sz="1800" dirty="0" smtClean="0"/>
              <a:t> </a:t>
            </a:r>
            <a:r>
              <a:rPr lang="en-US" sz="1800" dirty="0" err="1" smtClean="0"/>
              <a:t>peralatan</a:t>
            </a:r>
            <a:r>
              <a:rPr lang="en-US" sz="1800" dirty="0" smtClean="0"/>
              <a:t> yang </a:t>
            </a:r>
            <a:r>
              <a:rPr lang="en-US" sz="1800" dirty="0" err="1" smtClean="0"/>
              <a:t>rusak</a:t>
            </a:r>
            <a:r>
              <a:rPr lang="en-US" sz="1800" dirty="0" smtClean="0"/>
              <a:t> </a:t>
            </a:r>
            <a:r>
              <a:rPr lang="en-US" sz="1800" dirty="0" err="1" smtClean="0"/>
              <a:t>ditemukan</a:t>
            </a:r>
            <a:r>
              <a:rPr lang="en-US" sz="1800" dirty="0" smtClean="0"/>
              <a:t> </a:t>
            </a:r>
            <a:r>
              <a:rPr lang="en-US" sz="1800" dirty="0" err="1" smtClean="0"/>
              <a:t>atau</a:t>
            </a:r>
            <a:r>
              <a:rPr lang="en-US" sz="1800" dirty="0" smtClean="0"/>
              <a:t> </a:t>
            </a:r>
            <a:r>
              <a:rPr lang="en-US" sz="1800" dirty="0" err="1" smtClean="0"/>
              <a:t>beban</a:t>
            </a:r>
            <a:r>
              <a:rPr lang="en-US" sz="1800" dirty="0" smtClean="0"/>
              <a:t> </a:t>
            </a:r>
            <a:r>
              <a:rPr lang="en-US" sz="1800" dirty="0" err="1" smtClean="0"/>
              <a:t>maksimum</a:t>
            </a:r>
            <a:r>
              <a:rPr lang="en-US" sz="1800" dirty="0" smtClean="0"/>
              <a:t> </a:t>
            </a:r>
            <a:r>
              <a:rPr lang="en-US" sz="1800" dirty="0" err="1" smtClean="0"/>
              <a:t>diketahui</a:t>
            </a:r>
            <a:endParaRPr lang="en-US" sz="1800" dirty="0" smtClean="0"/>
          </a:p>
        </p:txBody>
      </p:sp>
      <p:grpSp>
        <p:nvGrpSpPr>
          <p:cNvPr id="805" name="Group 154"/>
          <p:cNvGrpSpPr/>
          <p:nvPr/>
        </p:nvGrpSpPr>
        <p:grpSpPr>
          <a:xfrm>
            <a:off x="37703919" y="12643435"/>
            <a:ext cx="4892040" cy="1575802"/>
            <a:chOff x="8203382" y="21989678"/>
            <a:chExt cx="12170255" cy="4129229"/>
          </a:xfrm>
        </p:grpSpPr>
        <p:grpSp>
          <p:nvGrpSpPr>
            <p:cNvPr id="806" name="Group 35"/>
            <p:cNvGrpSpPr/>
            <p:nvPr/>
          </p:nvGrpSpPr>
          <p:grpSpPr>
            <a:xfrm>
              <a:off x="13004006" y="21989678"/>
              <a:ext cx="2819399" cy="3042464"/>
              <a:chOff x="13004006" y="21989678"/>
              <a:chExt cx="2819399" cy="3042464"/>
            </a:xfrm>
          </p:grpSpPr>
          <p:grpSp>
            <p:nvGrpSpPr>
              <p:cNvPr id="807" name="Group 33"/>
              <p:cNvGrpSpPr/>
              <p:nvPr/>
            </p:nvGrpSpPr>
            <p:grpSpPr>
              <a:xfrm>
                <a:off x="13004006" y="21989678"/>
                <a:ext cx="2819399" cy="3042464"/>
                <a:chOff x="13080206" y="18941678"/>
                <a:chExt cx="2819399" cy="3042464"/>
              </a:xfrm>
            </p:grpSpPr>
            <p:pic>
              <p:nvPicPr>
                <p:cNvPr id="581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23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10000"/>
                </a:blip>
                <a:srcRect/>
                <a:stretch>
                  <a:fillRect/>
                </a:stretch>
              </p:blipFill>
              <p:spPr bwMode="auto">
                <a:xfrm>
                  <a:off x="13080206" y="19877882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82" name="Freeform 581"/>
                <p:cNvSpPr/>
                <p:nvPr/>
              </p:nvSpPr>
              <p:spPr>
                <a:xfrm>
                  <a:off x="14589456" y="21097081"/>
                  <a:ext cx="929149" cy="288961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Snip Same Side Corner Rectangle 582"/>
                <p:cNvSpPr/>
                <p:nvPr/>
              </p:nvSpPr>
              <p:spPr>
                <a:xfrm rot="16200000">
                  <a:off x="15518605" y="21020881"/>
                  <a:ext cx="228600" cy="228600"/>
                </a:xfrm>
                <a:prstGeom prst="snip2Same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4" name="Rectangle 583"/>
                <p:cNvSpPr/>
                <p:nvPr/>
              </p:nvSpPr>
              <p:spPr>
                <a:xfrm>
                  <a:off x="15747205" y="20868481"/>
                  <a:ext cx="1524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85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2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13842184" y="18941678"/>
                  <a:ext cx="1219699" cy="914399"/>
                </a:xfrm>
                <a:prstGeom prst="rect">
                  <a:avLst/>
                </a:prstGeom>
                <a:noFill/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</p:grpSp>
          <p:pic>
            <p:nvPicPr>
              <p:cNvPr id="579" name="Picture 4" descr="http://www.tuvie.com/wp-content/uploads/icon-a5-sport-aircraft3.jpg"/>
              <p:cNvPicPr>
                <a:picLocks noChangeAspect="1" noChangeArrowheads="1"/>
              </p:cNvPicPr>
              <p:nvPr/>
            </p:nvPicPr>
            <p:blipFill>
              <a:blip r:embed="rId2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689806" y="23916481"/>
                <a:ext cx="762000" cy="508000"/>
              </a:xfrm>
              <a:prstGeom prst="rect">
                <a:avLst/>
              </a:prstGeom>
              <a:noFill/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p:spPr>
          </p:pic>
        </p:grpSp>
        <p:grpSp>
          <p:nvGrpSpPr>
            <p:cNvPr id="808" name="Group 40"/>
            <p:cNvGrpSpPr/>
            <p:nvPr/>
          </p:nvGrpSpPr>
          <p:grpSpPr>
            <a:xfrm>
              <a:off x="8584406" y="22017017"/>
              <a:ext cx="2819399" cy="3042464"/>
              <a:chOff x="8584406" y="21989678"/>
              <a:chExt cx="2819399" cy="3042464"/>
            </a:xfrm>
          </p:grpSpPr>
          <p:grpSp>
            <p:nvGrpSpPr>
              <p:cNvPr id="809" name="Group 31"/>
              <p:cNvGrpSpPr/>
              <p:nvPr/>
            </p:nvGrpSpPr>
            <p:grpSpPr>
              <a:xfrm>
                <a:off x="8584406" y="21989678"/>
                <a:ext cx="2819399" cy="3042464"/>
                <a:chOff x="6146006" y="18969017"/>
                <a:chExt cx="2819399" cy="3042464"/>
              </a:xfrm>
            </p:grpSpPr>
            <p:pic>
              <p:nvPicPr>
                <p:cNvPr id="562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23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10000"/>
                </a:blip>
                <a:srcRect/>
                <a:stretch>
                  <a:fillRect/>
                </a:stretch>
              </p:blipFill>
              <p:spPr bwMode="auto">
                <a:xfrm>
                  <a:off x="6146006" y="19905221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63" name="Freeform 9"/>
                <p:cNvSpPr/>
                <p:nvPr/>
              </p:nvSpPr>
              <p:spPr>
                <a:xfrm flipV="1">
                  <a:off x="7655256" y="21413381"/>
                  <a:ext cx="929149" cy="369500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4" name="Snip Same Side Corner Rectangle 10"/>
                <p:cNvSpPr/>
                <p:nvPr/>
              </p:nvSpPr>
              <p:spPr>
                <a:xfrm rot="16200000">
                  <a:off x="8355806" y="21630481"/>
                  <a:ext cx="228600" cy="228600"/>
                </a:xfrm>
                <a:prstGeom prst="snip2Same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7" name="Rectangle 11"/>
                <p:cNvSpPr/>
                <p:nvPr/>
              </p:nvSpPr>
              <p:spPr>
                <a:xfrm>
                  <a:off x="8813005" y="20895820"/>
                  <a:ext cx="1524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68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2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6907994" y="18969017"/>
                  <a:ext cx="1219699" cy="914399"/>
                </a:xfrm>
                <a:prstGeom prst="rect">
                  <a:avLst/>
                </a:prstGeom>
                <a:noFill/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p:spPr>
            </p:pic>
            <p:sp>
              <p:nvSpPr>
                <p:cNvPr id="570" name="Rectangle 569"/>
                <p:cNvSpPr/>
                <p:nvPr/>
              </p:nvSpPr>
              <p:spPr>
                <a:xfrm>
                  <a:off x="8584406" y="21660962"/>
                  <a:ext cx="152400" cy="4571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1" name="Rectangle 570"/>
                <p:cNvSpPr/>
                <p:nvPr/>
              </p:nvSpPr>
              <p:spPr>
                <a:xfrm>
                  <a:off x="8584406" y="21782881"/>
                  <a:ext cx="152400" cy="4571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1" name="Freeform 560"/>
              <p:cNvSpPr/>
              <p:nvPr/>
            </p:nvSpPr>
            <p:spPr>
              <a:xfrm>
                <a:off x="9142377" y="23755326"/>
                <a:ext cx="956966" cy="784124"/>
              </a:xfrm>
              <a:custGeom>
                <a:avLst/>
                <a:gdLst>
                  <a:gd name="connsiteX0" fmla="*/ 8447 w 956966"/>
                  <a:gd name="connsiteY0" fmla="*/ 87313 h 784124"/>
                  <a:gd name="connsiteX1" fmla="*/ 8447 w 956966"/>
                  <a:gd name="connsiteY1" fmla="*/ 87313 h 784124"/>
                  <a:gd name="connsiteX2" fmla="*/ 165396 w 956966"/>
                  <a:gd name="connsiteY2" fmla="*/ 73665 h 784124"/>
                  <a:gd name="connsiteX3" fmla="*/ 226811 w 956966"/>
                  <a:gd name="connsiteY3" fmla="*/ 60017 h 784124"/>
                  <a:gd name="connsiteX4" fmla="*/ 451999 w 956966"/>
                  <a:gd name="connsiteY4" fmla="*/ 53193 h 784124"/>
                  <a:gd name="connsiteX5" fmla="*/ 677187 w 956966"/>
                  <a:gd name="connsiteY5" fmla="*/ 39546 h 784124"/>
                  <a:gd name="connsiteX6" fmla="*/ 772722 w 956966"/>
                  <a:gd name="connsiteY6" fmla="*/ 25898 h 784124"/>
                  <a:gd name="connsiteX7" fmla="*/ 929671 w 956966"/>
                  <a:gd name="connsiteY7" fmla="*/ 19074 h 784124"/>
                  <a:gd name="connsiteX8" fmla="*/ 943319 w 956966"/>
                  <a:gd name="connsiteY8" fmla="*/ 60017 h 784124"/>
                  <a:gd name="connsiteX9" fmla="*/ 956966 w 956966"/>
                  <a:gd name="connsiteY9" fmla="*/ 169199 h 784124"/>
                  <a:gd name="connsiteX10" fmla="*/ 950142 w 956966"/>
                  <a:gd name="connsiteY10" fmla="*/ 326149 h 784124"/>
                  <a:gd name="connsiteX11" fmla="*/ 943319 w 956966"/>
                  <a:gd name="connsiteY11" fmla="*/ 503570 h 784124"/>
                  <a:gd name="connsiteX12" fmla="*/ 929671 w 956966"/>
                  <a:gd name="connsiteY12" fmla="*/ 605928 h 784124"/>
                  <a:gd name="connsiteX13" fmla="*/ 922847 w 956966"/>
                  <a:gd name="connsiteY13" fmla="*/ 626399 h 784124"/>
                  <a:gd name="connsiteX14" fmla="*/ 916023 w 956966"/>
                  <a:gd name="connsiteY14" fmla="*/ 742405 h 784124"/>
                  <a:gd name="connsiteX15" fmla="*/ 895551 w 956966"/>
                  <a:gd name="connsiteY15" fmla="*/ 756053 h 784124"/>
                  <a:gd name="connsiteX16" fmla="*/ 861432 w 956966"/>
                  <a:gd name="connsiteY16" fmla="*/ 769701 h 784124"/>
                  <a:gd name="connsiteX17" fmla="*/ 151748 w 956966"/>
                  <a:gd name="connsiteY17" fmla="*/ 776525 h 784124"/>
                  <a:gd name="connsiteX18" fmla="*/ 97157 w 956966"/>
                  <a:gd name="connsiteY18" fmla="*/ 715110 h 784124"/>
                  <a:gd name="connsiteX19" fmla="*/ 83510 w 956966"/>
                  <a:gd name="connsiteY19" fmla="*/ 674167 h 784124"/>
                  <a:gd name="connsiteX20" fmla="*/ 76686 w 956966"/>
                  <a:gd name="connsiteY20" fmla="*/ 653695 h 784124"/>
                  <a:gd name="connsiteX21" fmla="*/ 69862 w 956966"/>
                  <a:gd name="connsiteY21" fmla="*/ 599104 h 784124"/>
                  <a:gd name="connsiteX22" fmla="*/ 63038 w 956966"/>
                  <a:gd name="connsiteY22" fmla="*/ 564984 h 784124"/>
                  <a:gd name="connsiteX23" fmla="*/ 56214 w 956966"/>
                  <a:gd name="connsiteY23" fmla="*/ 503570 h 784124"/>
                  <a:gd name="connsiteX24" fmla="*/ 49390 w 956966"/>
                  <a:gd name="connsiteY24" fmla="*/ 469450 h 784124"/>
                  <a:gd name="connsiteX25" fmla="*/ 28919 w 956966"/>
                  <a:gd name="connsiteY25" fmla="*/ 339796 h 784124"/>
                  <a:gd name="connsiteX26" fmla="*/ 22095 w 956966"/>
                  <a:gd name="connsiteY26" fmla="*/ 319325 h 784124"/>
                  <a:gd name="connsiteX27" fmla="*/ 15271 w 956966"/>
                  <a:gd name="connsiteY27" fmla="*/ 257910 h 784124"/>
                  <a:gd name="connsiteX28" fmla="*/ 1623 w 956966"/>
                  <a:gd name="connsiteY28" fmla="*/ 189671 h 784124"/>
                  <a:gd name="connsiteX29" fmla="*/ 8447 w 956966"/>
                  <a:gd name="connsiteY29" fmla="*/ 87313 h 78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56966" h="784124">
                    <a:moveTo>
                      <a:pt x="8447" y="87313"/>
                    </a:moveTo>
                    <a:lnTo>
                      <a:pt x="8447" y="87313"/>
                    </a:lnTo>
                    <a:cubicBezTo>
                      <a:pt x="51730" y="84427"/>
                      <a:pt x="118369" y="81964"/>
                      <a:pt x="165396" y="73665"/>
                    </a:cubicBezTo>
                    <a:cubicBezTo>
                      <a:pt x="186048" y="70020"/>
                      <a:pt x="205893" y="61511"/>
                      <a:pt x="226811" y="60017"/>
                    </a:cubicBezTo>
                    <a:cubicBezTo>
                      <a:pt x="301717" y="54666"/>
                      <a:pt x="376936" y="55468"/>
                      <a:pt x="451999" y="53193"/>
                    </a:cubicBezTo>
                    <a:cubicBezTo>
                      <a:pt x="527062" y="48644"/>
                      <a:pt x="604232" y="57785"/>
                      <a:pt x="677187" y="39546"/>
                    </a:cubicBezTo>
                    <a:cubicBezTo>
                      <a:pt x="726660" y="27178"/>
                      <a:pt x="695151" y="33655"/>
                      <a:pt x="772722" y="25898"/>
                    </a:cubicBezTo>
                    <a:cubicBezTo>
                      <a:pt x="850413" y="0"/>
                      <a:pt x="799304" y="11405"/>
                      <a:pt x="929671" y="19074"/>
                    </a:cubicBezTo>
                    <a:cubicBezTo>
                      <a:pt x="934220" y="32722"/>
                      <a:pt x="939830" y="46061"/>
                      <a:pt x="943319" y="60017"/>
                    </a:cubicBezTo>
                    <a:cubicBezTo>
                      <a:pt x="950371" y="88227"/>
                      <a:pt x="954595" y="145486"/>
                      <a:pt x="956966" y="169199"/>
                    </a:cubicBezTo>
                    <a:cubicBezTo>
                      <a:pt x="954691" y="221516"/>
                      <a:pt x="952277" y="273826"/>
                      <a:pt x="950142" y="326149"/>
                    </a:cubicBezTo>
                    <a:cubicBezTo>
                      <a:pt x="947728" y="385284"/>
                      <a:pt x="946695" y="444482"/>
                      <a:pt x="943319" y="503570"/>
                    </a:cubicBezTo>
                    <a:cubicBezTo>
                      <a:pt x="942182" y="523468"/>
                      <a:pt x="935034" y="581793"/>
                      <a:pt x="929671" y="605928"/>
                    </a:cubicBezTo>
                    <a:cubicBezTo>
                      <a:pt x="928111" y="612950"/>
                      <a:pt x="925122" y="619575"/>
                      <a:pt x="922847" y="626399"/>
                    </a:cubicBezTo>
                    <a:cubicBezTo>
                      <a:pt x="920572" y="665068"/>
                      <a:pt x="924003" y="704500"/>
                      <a:pt x="916023" y="742405"/>
                    </a:cubicBezTo>
                    <a:cubicBezTo>
                      <a:pt x="914333" y="750430"/>
                      <a:pt x="902887" y="752385"/>
                      <a:pt x="895551" y="756053"/>
                    </a:cubicBezTo>
                    <a:cubicBezTo>
                      <a:pt x="884595" y="761531"/>
                      <a:pt x="873677" y="769364"/>
                      <a:pt x="861432" y="769701"/>
                    </a:cubicBezTo>
                    <a:cubicBezTo>
                      <a:pt x="624949" y="776210"/>
                      <a:pt x="388309" y="774250"/>
                      <a:pt x="151748" y="776525"/>
                    </a:cubicBezTo>
                    <a:cubicBezTo>
                      <a:pt x="87878" y="765880"/>
                      <a:pt x="120160" y="784124"/>
                      <a:pt x="97157" y="715110"/>
                    </a:cubicBezTo>
                    <a:lnTo>
                      <a:pt x="83510" y="674167"/>
                    </a:lnTo>
                    <a:lnTo>
                      <a:pt x="76686" y="653695"/>
                    </a:lnTo>
                    <a:cubicBezTo>
                      <a:pt x="74411" y="635498"/>
                      <a:pt x="72651" y="617229"/>
                      <a:pt x="69862" y="599104"/>
                    </a:cubicBezTo>
                    <a:cubicBezTo>
                      <a:pt x="68098" y="587640"/>
                      <a:pt x="64678" y="576466"/>
                      <a:pt x="63038" y="564984"/>
                    </a:cubicBezTo>
                    <a:cubicBezTo>
                      <a:pt x="60125" y="544594"/>
                      <a:pt x="59127" y="523960"/>
                      <a:pt x="56214" y="503570"/>
                    </a:cubicBezTo>
                    <a:cubicBezTo>
                      <a:pt x="54574" y="492088"/>
                      <a:pt x="51199" y="480907"/>
                      <a:pt x="49390" y="469450"/>
                    </a:cubicBezTo>
                    <a:cubicBezTo>
                      <a:pt x="45351" y="443870"/>
                      <a:pt x="37994" y="376097"/>
                      <a:pt x="28919" y="339796"/>
                    </a:cubicBezTo>
                    <a:cubicBezTo>
                      <a:pt x="27175" y="332818"/>
                      <a:pt x="24370" y="326149"/>
                      <a:pt x="22095" y="319325"/>
                    </a:cubicBezTo>
                    <a:cubicBezTo>
                      <a:pt x="19820" y="298853"/>
                      <a:pt x="18403" y="278268"/>
                      <a:pt x="15271" y="257910"/>
                    </a:cubicBezTo>
                    <a:cubicBezTo>
                      <a:pt x="9203" y="218466"/>
                      <a:pt x="3924" y="237985"/>
                      <a:pt x="1623" y="189671"/>
                    </a:cubicBezTo>
                    <a:cubicBezTo>
                      <a:pt x="0" y="155590"/>
                      <a:pt x="7310" y="104373"/>
                      <a:pt x="8447" y="87313"/>
                    </a:cubicBezTo>
                    <a:close/>
                  </a:path>
                </a:pathLst>
              </a:custGeom>
              <a:ln>
                <a:noFill/>
              </a:ln>
              <a:effectLst>
                <a:glow rad="101600">
                  <a:schemeClr val="tx1">
                    <a:alpha val="60000"/>
                  </a:schemeClr>
                </a:glo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0" name="Group 39"/>
            <p:cNvGrpSpPr/>
            <p:nvPr/>
          </p:nvGrpSpPr>
          <p:grpSpPr>
            <a:xfrm>
              <a:off x="17423606" y="21989678"/>
              <a:ext cx="2819399" cy="3042464"/>
              <a:chOff x="17347406" y="21712217"/>
              <a:chExt cx="2819399" cy="3042464"/>
            </a:xfrm>
          </p:grpSpPr>
          <p:grpSp>
            <p:nvGrpSpPr>
              <p:cNvPr id="811" name="Group 32"/>
              <p:cNvGrpSpPr/>
              <p:nvPr/>
            </p:nvGrpSpPr>
            <p:grpSpPr>
              <a:xfrm>
                <a:off x="17347406" y="21712217"/>
                <a:ext cx="2819399" cy="3042464"/>
                <a:chOff x="9498807" y="18941678"/>
                <a:chExt cx="2819399" cy="3042464"/>
              </a:xfrm>
            </p:grpSpPr>
            <p:pic>
              <p:nvPicPr>
                <p:cNvPr id="546" name="Picture 2" descr="http://cdn.eurweb.com/wp-content/uploads/2010/01/tv_icon2010-med.jpg"/>
                <p:cNvPicPr>
                  <a:picLocks noChangeAspect="1" noChangeArrowheads="1"/>
                </p:cNvPicPr>
                <p:nvPr/>
              </p:nvPicPr>
              <p:blipFill>
                <a:blip r:embed="rId23" cstate="print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  <a:lum bright="-40000"/>
                </a:blip>
                <a:srcRect/>
                <a:stretch>
                  <a:fillRect/>
                </a:stretch>
              </p:blipFill>
              <p:spPr bwMode="auto">
                <a:xfrm>
                  <a:off x="9498807" y="19877882"/>
                  <a:ext cx="1981200" cy="2106260"/>
                </a:xfrm>
                <a:prstGeom prst="rect">
                  <a:avLst/>
                </a:prstGeom>
                <a:noFill/>
              </p:spPr>
            </p:pic>
            <p:sp>
              <p:nvSpPr>
                <p:cNvPr id="547" name="Freeform 4"/>
                <p:cNvSpPr/>
                <p:nvPr/>
              </p:nvSpPr>
              <p:spPr>
                <a:xfrm>
                  <a:off x="11008057" y="21097081"/>
                  <a:ext cx="929149" cy="288961"/>
                </a:xfrm>
                <a:custGeom>
                  <a:avLst/>
                  <a:gdLst>
                    <a:gd name="connsiteX0" fmla="*/ 0 w 1037230"/>
                    <a:gd name="connsiteY0" fmla="*/ 618101 h 618101"/>
                    <a:gd name="connsiteX1" fmla="*/ 464024 w 1037230"/>
                    <a:gd name="connsiteY1" fmla="*/ 604453 h 618101"/>
                    <a:gd name="connsiteX2" fmla="*/ 532262 w 1037230"/>
                    <a:gd name="connsiteY2" fmla="*/ 536214 h 618101"/>
                    <a:gd name="connsiteX3" fmla="*/ 545910 w 1037230"/>
                    <a:gd name="connsiteY3" fmla="*/ 495271 h 618101"/>
                    <a:gd name="connsiteX4" fmla="*/ 573206 w 1037230"/>
                    <a:gd name="connsiteY4" fmla="*/ 440680 h 618101"/>
                    <a:gd name="connsiteX5" fmla="*/ 627797 w 1037230"/>
                    <a:gd name="connsiteY5" fmla="*/ 317850 h 618101"/>
                    <a:gd name="connsiteX6" fmla="*/ 641444 w 1037230"/>
                    <a:gd name="connsiteY6" fmla="*/ 263259 h 618101"/>
                    <a:gd name="connsiteX7" fmla="*/ 668740 w 1037230"/>
                    <a:gd name="connsiteY7" fmla="*/ 195020 h 618101"/>
                    <a:gd name="connsiteX8" fmla="*/ 696036 w 1037230"/>
                    <a:gd name="connsiteY8" fmla="*/ 58543 h 618101"/>
                    <a:gd name="connsiteX9" fmla="*/ 764274 w 1037230"/>
                    <a:gd name="connsiteY9" fmla="*/ 3952 h 618101"/>
                    <a:gd name="connsiteX10" fmla="*/ 1037230 w 1037230"/>
                    <a:gd name="connsiteY10" fmla="*/ 3952 h 61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7230" h="618101">
                      <a:moveTo>
                        <a:pt x="0" y="618101"/>
                      </a:moveTo>
                      <a:lnTo>
                        <a:pt x="464024" y="604453"/>
                      </a:lnTo>
                      <a:cubicBezTo>
                        <a:pt x="495818" y="599562"/>
                        <a:pt x="512961" y="561948"/>
                        <a:pt x="532262" y="536214"/>
                      </a:cubicBezTo>
                      <a:cubicBezTo>
                        <a:pt x="540894" y="524705"/>
                        <a:pt x="540243" y="508494"/>
                        <a:pt x="545910" y="495271"/>
                      </a:cubicBezTo>
                      <a:cubicBezTo>
                        <a:pt x="553924" y="476571"/>
                        <a:pt x="564943" y="459271"/>
                        <a:pt x="573206" y="440680"/>
                      </a:cubicBezTo>
                      <a:cubicBezTo>
                        <a:pt x="642909" y="283848"/>
                        <a:pt x="560602" y="452238"/>
                        <a:pt x="627797" y="317850"/>
                      </a:cubicBezTo>
                      <a:cubicBezTo>
                        <a:pt x="632346" y="299653"/>
                        <a:pt x="635513" y="281053"/>
                        <a:pt x="641444" y="263259"/>
                      </a:cubicBezTo>
                      <a:cubicBezTo>
                        <a:pt x="649191" y="240018"/>
                        <a:pt x="662294" y="218655"/>
                        <a:pt x="668740" y="195020"/>
                      </a:cubicBezTo>
                      <a:cubicBezTo>
                        <a:pt x="677208" y="163971"/>
                        <a:pt x="681278" y="92979"/>
                        <a:pt x="696036" y="58543"/>
                      </a:cubicBezTo>
                      <a:cubicBezTo>
                        <a:pt x="710319" y="25215"/>
                        <a:pt x="726180" y="5608"/>
                        <a:pt x="764274" y="3952"/>
                      </a:cubicBezTo>
                      <a:cubicBezTo>
                        <a:pt x="855173" y="0"/>
                        <a:pt x="946245" y="3952"/>
                        <a:pt x="1037230" y="3952"/>
                      </a:cubicBezTo>
                    </a:path>
                  </a:pathLst>
                </a:cu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8" name="Snip Same Side Corner Rectangle 547"/>
                <p:cNvSpPr/>
                <p:nvPr/>
              </p:nvSpPr>
              <p:spPr>
                <a:xfrm rot="16200000">
                  <a:off x="11937206" y="21020881"/>
                  <a:ext cx="228600" cy="228600"/>
                </a:xfrm>
                <a:prstGeom prst="snip2Same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Rectangle 549"/>
                <p:cNvSpPr/>
                <p:nvPr/>
              </p:nvSpPr>
              <p:spPr>
                <a:xfrm>
                  <a:off x="12165806" y="20868481"/>
                  <a:ext cx="152400" cy="533400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51" name="Picture 4" descr="http://www.psdgraphics.com/wp-content/uploads/2010/07/lightbulb.jpg"/>
                <p:cNvPicPr>
                  <a:picLocks noChangeAspect="1" noChangeArrowheads="1"/>
                </p:cNvPicPr>
                <p:nvPr/>
              </p:nvPicPr>
              <p:blipFill>
                <a:blip r:embed="rId2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40000"/>
                </a:blip>
                <a:srcRect t="2942"/>
                <a:stretch>
                  <a:fillRect/>
                </a:stretch>
              </p:blipFill>
              <p:spPr bwMode="auto">
                <a:xfrm flipV="1">
                  <a:off x="10260779" y="18941678"/>
                  <a:ext cx="1219699" cy="914399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45" name="Freeform 544"/>
              <p:cNvSpPr/>
              <p:nvPr/>
            </p:nvSpPr>
            <p:spPr>
              <a:xfrm>
                <a:off x="17880806" y="23459281"/>
                <a:ext cx="956966" cy="784124"/>
              </a:xfrm>
              <a:custGeom>
                <a:avLst/>
                <a:gdLst>
                  <a:gd name="connsiteX0" fmla="*/ 8447 w 956966"/>
                  <a:gd name="connsiteY0" fmla="*/ 87313 h 784124"/>
                  <a:gd name="connsiteX1" fmla="*/ 8447 w 956966"/>
                  <a:gd name="connsiteY1" fmla="*/ 87313 h 784124"/>
                  <a:gd name="connsiteX2" fmla="*/ 165396 w 956966"/>
                  <a:gd name="connsiteY2" fmla="*/ 73665 h 784124"/>
                  <a:gd name="connsiteX3" fmla="*/ 226811 w 956966"/>
                  <a:gd name="connsiteY3" fmla="*/ 60017 h 784124"/>
                  <a:gd name="connsiteX4" fmla="*/ 451999 w 956966"/>
                  <a:gd name="connsiteY4" fmla="*/ 53193 h 784124"/>
                  <a:gd name="connsiteX5" fmla="*/ 677187 w 956966"/>
                  <a:gd name="connsiteY5" fmla="*/ 39546 h 784124"/>
                  <a:gd name="connsiteX6" fmla="*/ 772722 w 956966"/>
                  <a:gd name="connsiteY6" fmla="*/ 25898 h 784124"/>
                  <a:gd name="connsiteX7" fmla="*/ 929671 w 956966"/>
                  <a:gd name="connsiteY7" fmla="*/ 19074 h 784124"/>
                  <a:gd name="connsiteX8" fmla="*/ 943319 w 956966"/>
                  <a:gd name="connsiteY8" fmla="*/ 60017 h 784124"/>
                  <a:gd name="connsiteX9" fmla="*/ 956966 w 956966"/>
                  <a:gd name="connsiteY9" fmla="*/ 169199 h 784124"/>
                  <a:gd name="connsiteX10" fmla="*/ 950142 w 956966"/>
                  <a:gd name="connsiteY10" fmla="*/ 326149 h 784124"/>
                  <a:gd name="connsiteX11" fmla="*/ 943319 w 956966"/>
                  <a:gd name="connsiteY11" fmla="*/ 503570 h 784124"/>
                  <a:gd name="connsiteX12" fmla="*/ 929671 w 956966"/>
                  <a:gd name="connsiteY12" fmla="*/ 605928 h 784124"/>
                  <a:gd name="connsiteX13" fmla="*/ 922847 w 956966"/>
                  <a:gd name="connsiteY13" fmla="*/ 626399 h 784124"/>
                  <a:gd name="connsiteX14" fmla="*/ 916023 w 956966"/>
                  <a:gd name="connsiteY14" fmla="*/ 742405 h 784124"/>
                  <a:gd name="connsiteX15" fmla="*/ 895551 w 956966"/>
                  <a:gd name="connsiteY15" fmla="*/ 756053 h 784124"/>
                  <a:gd name="connsiteX16" fmla="*/ 861432 w 956966"/>
                  <a:gd name="connsiteY16" fmla="*/ 769701 h 784124"/>
                  <a:gd name="connsiteX17" fmla="*/ 151748 w 956966"/>
                  <a:gd name="connsiteY17" fmla="*/ 776525 h 784124"/>
                  <a:gd name="connsiteX18" fmla="*/ 97157 w 956966"/>
                  <a:gd name="connsiteY18" fmla="*/ 715110 h 784124"/>
                  <a:gd name="connsiteX19" fmla="*/ 83510 w 956966"/>
                  <a:gd name="connsiteY19" fmla="*/ 674167 h 784124"/>
                  <a:gd name="connsiteX20" fmla="*/ 76686 w 956966"/>
                  <a:gd name="connsiteY20" fmla="*/ 653695 h 784124"/>
                  <a:gd name="connsiteX21" fmla="*/ 69862 w 956966"/>
                  <a:gd name="connsiteY21" fmla="*/ 599104 h 784124"/>
                  <a:gd name="connsiteX22" fmla="*/ 63038 w 956966"/>
                  <a:gd name="connsiteY22" fmla="*/ 564984 h 784124"/>
                  <a:gd name="connsiteX23" fmla="*/ 56214 w 956966"/>
                  <a:gd name="connsiteY23" fmla="*/ 503570 h 784124"/>
                  <a:gd name="connsiteX24" fmla="*/ 49390 w 956966"/>
                  <a:gd name="connsiteY24" fmla="*/ 469450 h 784124"/>
                  <a:gd name="connsiteX25" fmla="*/ 28919 w 956966"/>
                  <a:gd name="connsiteY25" fmla="*/ 339796 h 784124"/>
                  <a:gd name="connsiteX26" fmla="*/ 22095 w 956966"/>
                  <a:gd name="connsiteY26" fmla="*/ 319325 h 784124"/>
                  <a:gd name="connsiteX27" fmla="*/ 15271 w 956966"/>
                  <a:gd name="connsiteY27" fmla="*/ 257910 h 784124"/>
                  <a:gd name="connsiteX28" fmla="*/ 1623 w 956966"/>
                  <a:gd name="connsiteY28" fmla="*/ 189671 h 784124"/>
                  <a:gd name="connsiteX29" fmla="*/ 8447 w 956966"/>
                  <a:gd name="connsiteY29" fmla="*/ 87313 h 784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56966" h="784124">
                    <a:moveTo>
                      <a:pt x="8447" y="87313"/>
                    </a:moveTo>
                    <a:lnTo>
                      <a:pt x="8447" y="87313"/>
                    </a:lnTo>
                    <a:cubicBezTo>
                      <a:pt x="51730" y="84427"/>
                      <a:pt x="118369" y="81964"/>
                      <a:pt x="165396" y="73665"/>
                    </a:cubicBezTo>
                    <a:cubicBezTo>
                      <a:pt x="186048" y="70020"/>
                      <a:pt x="205893" y="61511"/>
                      <a:pt x="226811" y="60017"/>
                    </a:cubicBezTo>
                    <a:cubicBezTo>
                      <a:pt x="301717" y="54666"/>
                      <a:pt x="376936" y="55468"/>
                      <a:pt x="451999" y="53193"/>
                    </a:cubicBezTo>
                    <a:cubicBezTo>
                      <a:pt x="527062" y="48644"/>
                      <a:pt x="604232" y="57785"/>
                      <a:pt x="677187" y="39546"/>
                    </a:cubicBezTo>
                    <a:cubicBezTo>
                      <a:pt x="726660" y="27178"/>
                      <a:pt x="695151" y="33655"/>
                      <a:pt x="772722" y="25898"/>
                    </a:cubicBezTo>
                    <a:cubicBezTo>
                      <a:pt x="850413" y="0"/>
                      <a:pt x="799304" y="11405"/>
                      <a:pt x="929671" y="19074"/>
                    </a:cubicBezTo>
                    <a:cubicBezTo>
                      <a:pt x="934220" y="32722"/>
                      <a:pt x="939830" y="46061"/>
                      <a:pt x="943319" y="60017"/>
                    </a:cubicBezTo>
                    <a:cubicBezTo>
                      <a:pt x="950371" y="88227"/>
                      <a:pt x="954595" y="145486"/>
                      <a:pt x="956966" y="169199"/>
                    </a:cubicBezTo>
                    <a:cubicBezTo>
                      <a:pt x="954691" y="221516"/>
                      <a:pt x="952277" y="273826"/>
                      <a:pt x="950142" y="326149"/>
                    </a:cubicBezTo>
                    <a:cubicBezTo>
                      <a:pt x="947728" y="385284"/>
                      <a:pt x="946695" y="444482"/>
                      <a:pt x="943319" y="503570"/>
                    </a:cubicBezTo>
                    <a:cubicBezTo>
                      <a:pt x="942182" y="523468"/>
                      <a:pt x="935034" y="581793"/>
                      <a:pt x="929671" y="605928"/>
                    </a:cubicBezTo>
                    <a:cubicBezTo>
                      <a:pt x="928111" y="612950"/>
                      <a:pt x="925122" y="619575"/>
                      <a:pt x="922847" y="626399"/>
                    </a:cubicBezTo>
                    <a:cubicBezTo>
                      <a:pt x="920572" y="665068"/>
                      <a:pt x="924003" y="704500"/>
                      <a:pt x="916023" y="742405"/>
                    </a:cubicBezTo>
                    <a:cubicBezTo>
                      <a:pt x="914333" y="750430"/>
                      <a:pt x="902887" y="752385"/>
                      <a:pt x="895551" y="756053"/>
                    </a:cubicBezTo>
                    <a:cubicBezTo>
                      <a:pt x="884595" y="761531"/>
                      <a:pt x="873677" y="769364"/>
                      <a:pt x="861432" y="769701"/>
                    </a:cubicBezTo>
                    <a:cubicBezTo>
                      <a:pt x="624949" y="776210"/>
                      <a:pt x="388309" y="774250"/>
                      <a:pt x="151748" y="776525"/>
                    </a:cubicBezTo>
                    <a:cubicBezTo>
                      <a:pt x="87878" y="765880"/>
                      <a:pt x="120160" y="784124"/>
                      <a:pt x="97157" y="715110"/>
                    </a:cubicBezTo>
                    <a:lnTo>
                      <a:pt x="83510" y="674167"/>
                    </a:lnTo>
                    <a:lnTo>
                      <a:pt x="76686" y="653695"/>
                    </a:lnTo>
                    <a:cubicBezTo>
                      <a:pt x="74411" y="635498"/>
                      <a:pt x="72651" y="617229"/>
                      <a:pt x="69862" y="599104"/>
                    </a:cubicBezTo>
                    <a:cubicBezTo>
                      <a:pt x="68098" y="587640"/>
                      <a:pt x="64678" y="576466"/>
                      <a:pt x="63038" y="564984"/>
                    </a:cubicBezTo>
                    <a:cubicBezTo>
                      <a:pt x="60125" y="544594"/>
                      <a:pt x="59127" y="523960"/>
                      <a:pt x="56214" y="503570"/>
                    </a:cubicBezTo>
                    <a:cubicBezTo>
                      <a:pt x="54574" y="492088"/>
                      <a:pt x="51199" y="480907"/>
                      <a:pt x="49390" y="469450"/>
                    </a:cubicBezTo>
                    <a:cubicBezTo>
                      <a:pt x="45351" y="443870"/>
                      <a:pt x="37994" y="376097"/>
                      <a:pt x="28919" y="339796"/>
                    </a:cubicBezTo>
                    <a:cubicBezTo>
                      <a:pt x="27175" y="332818"/>
                      <a:pt x="24370" y="326149"/>
                      <a:pt x="22095" y="319325"/>
                    </a:cubicBezTo>
                    <a:cubicBezTo>
                      <a:pt x="19820" y="298853"/>
                      <a:pt x="18403" y="278268"/>
                      <a:pt x="15271" y="257910"/>
                    </a:cubicBezTo>
                    <a:cubicBezTo>
                      <a:pt x="9203" y="218466"/>
                      <a:pt x="3924" y="237985"/>
                      <a:pt x="1623" y="189671"/>
                    </a:cubicBezTo>
                    <a:cubicBezTo>
                      <a:pt x="0" y="155590"/>
                      <a:pt x="7310" y="104373"/>
                      <a:pt x="8447" y="87313"/>
                    </a:cubicBezTo>
                    <a:close/>
                  </a:path>
                </a:pathLst>
              </a:custGeom>
              <a:ln>
                <a:noFill/>
              </a:ln>
              <a:effectLst>
                <a:glow rad="101600">
                  <a:schemeClr val="tx1">
                    <a:alpha val="60000"/>
                  </a:schemeClr>
                </a:glo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1" name="TextBox 540"/>
            <p:cNvSpPr txBox="1"/>
            <p:nvPr/>
          </p:nvSpPr>
          <p:spPr>
            <a:xfrm>
              <a:off x="8203382" y="25106363"/>
              <a:ext cx="3022379" cy="936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1</a:t>
              </a:r>
              <a:r>
                <a:rPr lang="en-US" sz="1000" smtClean="0"/>
                <a:t>) Sebelum tes</a:t>
              </a:r>
              <a:endParaRPr lang="en-US" sz="1000" dirty="0" smtClean="0"/>
            </a:p>
          </p:txBody>
        </p:sp>
        <p:sp>
          <p:nvSpPr>
            <p:cNvPr id="542" name="TextBox 541"/>
            <p:cNvSpPr txBox="1"/>
            <p:nvPr/>
          </p:nvSpPr>
          <p:spPr>
            <a:xfrm>
              <a:off x="12775361" y="25182571"/>
              <a:ext cx="2617506" cy="936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smtClean="0"/>
                <a:t>2a) Alat baik</a:t>
              </a:r>
              <a:endParaRPr lang="en-US" sz="1000" dirty="0"/>
            </a:p>
          </p:txBody>
        </p:sp>
        <p:sp>
          <p:nvSpPr>
            <p:cNvPr id="543" name="TextBox 542"/>
            <p:cNvSpPr txBox="1"/>
            <p:nvPr/>
          </p:nvSpPr>
          <p:spPr>
            <a:xfrm>
              <a:off x="17290527" y="25178118"/>
              <a:ext cx="3083110" cy="936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0358" indent="-170358"/>
              <a:r>
                <a:rPr lang="en-US" sz="1000" dirty="0" smtClean="0"/>
                <a:t>2b) </a:t>
              </a:r>
              <a:r>
                <a:rPr lang="en-US" sz="1000" dirty="0" err="1" smtClean="0"/>
                <a:t>Alat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korslet</a:t>
              </a:r>
              <a:endParaRPr lang="en-US" sz="1000" dirty="0"/>
            </a:p>
          </p:txBody>
        </p:sp>
      </p:grpSp>
      <p:cxnSp>
        <p:nvCxnSpPr>
          <p:cNvPr id="640" name="Curved Connector 639"/>
          <p:cNvCxnSpPr>
            <a:stCxn id="617" idx="7"/>
            <a:endCxn id="402" idx="1"/>
          </p:cNvCxnSpPr>
          <p:nvPr/>
        </p:nvCxnSpPr>
        <p:spPr>
          <a:xfrm rot="5400000" flipH="1" flipV="1">
            <a:off x="36078085" y="2455160"/>
            <a:ext cx="30480" cy="2247513"/>
          </a:xfrm>
          <a:prstGeom prst="curvedConnector3">
            <a:avLst>
              <a:gd name="adj1" fmla="val 164081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urved Connector 692"/>
          <p:cNvCxnSpPr>
            <a:stCxn id="617" idx="4"/>
            <a:endCxn id="740" idx="1"/>
          </p:cNvCxnSpPr>
          <p:nvPr/>
        </p:nvCxnSpPr>
        <p:spPr>
          <a:xfrm rot="16200000" flipH="1">
            <a:off x="33453910" y="5027565"/>
            <a:ext cx="868651" cy="811593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2" name="Group 479"/>
          <p:cNvGrpSpPr/>
          <p:nvPr/>
        </p:nvGrpSpPr>
        <p:grpSpPr>
          <a:xfrm>
            <a:off x="213519" y="102076"/>
            <a:ext cx="6126480" cy="3175883"/>
            <a:chOff x="213519" y="102076"/>
            <a:chExt cx="6126480" cy="3175883"/>
          </a:xfrm>
        </p:grpSpPr>
        <p:sp>
          <p:nvSpPr>
            <p:cNvPr id="700" name="TextBox 699"/>
            <p:cNvSpPr txBox="1"/>
            <p:nvPr/>
          </p:nvSpPr>
          <p:spPr>
            <a:xfrm>
              <a:off x="213519" y="102076"/>
              <a:ext cx="6126480" cy="3175883"/>
            </a:xfrm>
            <a:prstGeom prst="rect">
              <a:avLst/>
            </a:prstGeom>
            <a:noFill/>
          </p:spPr>
          <p:txBody>
            <a:bodyPr wrap="square" lIns="20967" tIns="10484" rIns="20967" bIns="10484" rtlCol="0">
              <a:spAutoFit/>
            </a:bodyPr>
            <a:lstStyle/>
            <a:p>
              <a:pPr marL="209672" indent="-209672">
                <a:spcAft>
                  <a:spcPts val="600"/>
                </a:spcAft>
              </a:pPr>
              <a:r>
                <a:rPr lang="en-US" sz="1800" b="1" dirty="0" smtClean="0"/>
                <a:t>PETUNJUK UMUM</a:t>
              </a:r>
            </a:p>
            <a:p>
              <a:pPr marL="209672" indent="-209672">
                <a:spcAft>
                  <a:spcPts val="600"/>
                </a:spcAft>
                <a:buAutoNum type="arabicPeriod"/>
              </a:pPr>
              <a:r>
                <a:rPr lang="en-US" sz="1800" dirty="0" err="1" smtClean="0"/>
                <a:t>Gunakan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peralatan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keamanan</a:t>
              </a:r>
              <a:r>
                <a:rPr lang="en-US" sz="1800" dirty="0" smtClean="0"/>
                <a:t> yang </a:t>
              </a:r>
              <a:r>
                <a:rPr lang="en-US" sz="1800" dirty="0" err="1" smtClean="0"/>
                <a:t>tepat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berhati-hatilah</a:t>
              </a:r>
              <a:r>
                <a:rPr lang="en-US" sz="1800" dirty="0" smtClean="0"/>
                <a:t>:</a:t>
              </a:r>
            </a:p>
            <a:p>
              <a:pPr marL="458788" lvl="1" indent="-1588">
                <a:spcAft>
                  <a:spcPts val="600"/>
                </a:spcAft>
              </a:pPr>
              <a:r>
                <a:rPr lang="en-US" sz="1800" dirty="0" err="1" smtClean="0"/>
                <a:t>Jangan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bekerja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dengan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mesin</a:t>
              </a:r>
              <a:r>
                <a:rPr lang="en-US" sz="1800" dirty="0" smtClean="0"/>
                <a:t> yang </a:t>
              </a:r>
              <a:r>
                <a:rPr lang="en-US" sz="1800" dirty="0" err="1" smtClean="0"/>
                <a:t>berputar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sebelum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sepenuhnya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berhenti</a:t>
              </a:r>
              <a:endParaRPr lang="en-US" sz="1800" dirty="0" smtClean="0"/>
            </a:p>
            <a:p>
              <a:pPr marL="458788" lvl="1" indent="-1588">
                <a:spcAft>
                  <a:spcPts val="600"/>
                </a:spcAft>
              </a:pPr>
              <a:r>
                <a:rPr lang="en-US" sz="1800" dirty="0" err="1" smtClean="0"/>
                <a:t>Gunakan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sarung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tangan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ketika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berurusan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dengan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kabel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listrik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walaupun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masalah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terlihat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sepele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saklar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dalam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keadaan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mati</a:t>
              </a:r>
              <a:endParaRPr lang="en-US" sz="1800" dirty="0" smtClean="0"/>
            </a:p>
            <a:p>
              <a:pPr marL="209672" indent="-209672">
                <a:spcAft>
                  <a:spcPts val="600"/>
                </a:spcAft>
                <a:buAutoNum type="arabicPeriod"/>
              </a:pPr>
              <a:r>
                <a:rPr lang="en-US" sz="1800" dirty="0" err="1" smtClean="0"/>
                <a:t>Gunakan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alat</a:t>
              </a:r>
              <a:r>
                <a:rPr lang="en-US" sz="1800" dirty="0" smtClean="0"/>
                <a:t> yang </a:t>
              </a:r>
              <a:r>
                <a:rPr lang="en-US" sz="1800" dirty="0" err="1" smtClean="0"/>
                <a:t>tepat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untuk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pekerjaan</a:t>
              </a:r>
              <a:endParaRPr lang="en-US" sz="1800" dirty="0" smtClean="0"/>
            </a:p>
            <a:p>
              <a:pPr marL="209672" indent="-209672">
                <a:spcAft>
                  <a:spcPts val="600"/>
                </a:spcAft>
                <a:buAutoNum type="arabicPeriod"/>
              </a:pPr>
              <a:r>
                <a:rPr lang="en-US" sz="1800" dirty="0" err="1" smtClean="0"/>
                <a:t>Jika</a:t>
              </a:r>
              <a:r>
                <a:rPr lang="en-US" sz="1800" dirty="0" smtClean="0"/>
                <a:t> operator </a:t>
              </a:r>
              <a:r>
                <a:rPr lang="en-US" sz="1800" dirty="0" err="1" smtClean="0"/>
                <a:t>tidak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bisa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memperbaiki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atau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menemukan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masalah</a:t>
              </a:r>
              <a:r>
                <a:rPr lang="en-US" sz="1800" dirty="0" smtClean="0"/>
                <a:t>, </a:t>
              </a:r>
              <a:r>
                <a:rPr lang="en-US" sz="1800" dirty="0" err="1" smtClean="0"/>
                <a:t>hubungi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teknisi</a:t>
              </a:r>
              <a:r>
                <a:rPr lang="en-US" sz="1800" dirty="0" smtClean="0"/>
                <a:t> </a:t>
              </a:r>
              <a:r>
                <a:rPr lang="en-US" sz="1800" dirty="0" err="1" smtClean="0"/>
                <a:t>terlatih</a:t>
              </a:r>
              <a:endParaRPr lang="en-US" sz="1800" dirty="0" smtClean="0"/>
            </a:p>
          </p:txBody>
        </p:sp>
        <p:pic>
          <p:nvPicPr>
            <p:cNvPr id="701" name="Picture 4" descr="http://www.team-doctor.com/Assets/adobe_reader_files/hazard_icon.gif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404648" y="884237"/>
              <a:ext cx="189871" cy="191007"/>
            </a:xfrm>
            <a:prstGeom prst="rect">
              <a:avLst/>
            </a:prstGeom>
            <a:noFill/>
          </p:spPr>
        </p:pic>
        <p:pic>
          <p:nvPicPr>
            <p:cNvPr id="702" name="Picture 4" descr="http://www.team-doctor.com/Assets/adobe_reader_files/hazard_icon.gif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404648" y="1379537"/>
              <a:ext cx="189871" cy="191007"/>
            </a:xfrm>
            <a:prstGeom prst="rect">
              <a:avLst/>
            </a:prstGeom>
            <a:noFill/>
          </p:spPr>
        </p:pic>
      </p:grpSp>
      <p:grpSp>
        <p:nvGrpSpPr>
          <p:cNvPr id="813" name="Group 822"/>
          <p:cNvGrpSpPr/>
          <p:nvPr/>
        </p:nvGrpSpPr>
        <p:grpSpPr>
          <a:xfrm>
            <a:off x="36064128" y="25496837"/>
            <a:ext cx="6821391" cy="4114800"/>
            <a:chOff x="35911728" y="25954037"/>
            <a:chExt cx="6821391" cy="4114800"/>
          </a:xfrm>
        </p:grpSpPr>
        <p:grpSp>
          <p:nvGrpSpPr>
            <p:cNvPr id="814" name="Group 155"/>
            <p:cNvGrpSpPr/>
            <p:nvPr/>
          </p:nvGrpSpPr>
          <p:grpSpPr>
            <a:xfrm>
              <a:off x="35911728" y="25954037"/>
              <a:ext cx="6821391" cy="2971800"/>
              <a:chOff x="15345860" y="5314795"/>
              <a:chExt cx="10459744" cy="9982491"/>
            </a:xfrm>
          </p:grpSpPr>
          <p:sp>
            <p:nvSpPr>
              <p:cNvPr id="766" name="TextBox 765"/>
              <p:cNvSpPr txBox="1"/>
              <p:nvPr/>
            </p:nvSpPr>
            <p:spPr>
              <a:xfrm>
                <a:off x="17916453" y="5314795"/>
                <a:ext cx="4500701" cy="16031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ELC </a:t>
                </a:r>
                <a:r>
                  <a:rPr lang="en-US" sz="1600" b="1" dirty="0" err="1" smtClean="0"/>
                  <a:t>atau</a:t>
                </a:r>
                <a:r>
                  <a:rPr lang="en-US" sz="1600" b="1" dirty="0" smtClean="0"/>
                  <a:t> generator </a:t>
                </a:r>
                <a:r>
                  <a:rPr lang="en-US" sz="1600" b="1" dirty="0" err="1" smtClean="0"/>
                  <a:t>terlalu</a:t>
                </a:r>
                <a:r>
                  <a:rPr lang="en-US" sz="1600" b="1" dirty="0" smtClean="0"/>
                  <a:t> </a:t>
                </a:r>
                <a:r>
                  <a:rPr lang="en-US" sz="1600" b="1" dirty="0" err="1" smtClean="0"/>
                  <a:t>panas</a:t>
                </a:r>
                <a:endParaRPr lang="en-US" sz="1600" b="1" dirty="0"/>
              </a:p>
            </p:txBody>
          </p:sp>
          <p:sp>
            <p:nvSpPr>
              <p:cNvPr id="767" name="TextBox 766"/>
              <p:cNvSpPr txBox="1"/>
              <p:nvPr/>
            </p:nvSpPr>
            <p:spPr>
              <a:xfrm>
                <a:off x="15345860" y="6716385"/>
                <a:ext cx="10459744" cy="8580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200" indent="-203200">
                  <a:buBlip>
                    <a:blip r:embed="rId27"/>
                  </a:buBlip>
                </a:pPr>
                <a:r>
                  <a:rPr lang="en-US" sz="1600" dirty="0" err="1" smtClean="0"/>
                  <a:t>Periksa</a:t>
                </a:r>
                <a:r>
                  <a:rPr lang="en-US" sz="1600" dirty="0" smtClean="0"/>
                  <a:t> </a:t>
                </a:r>
                <a:r>
                  <a:rPr lang="en-US" sz="1600" dirty="0" err="1" smtClean="0"/>
                  <a:t>pasokan</a:t>
                </a:r>
                <a:r>
                  <a:rPr lang="en-US" sz="1600" dirty="0" smtClean="0"/>
                  <a:t> air </a:t>
                </a:r>
                <a:r>
                  <a:rPr lang="en-US" sz="1600" dirty="0" err="1" smtClean="0"/>
                  <a:t>ke</a:t>
                </a:r>
                <a:r>
                  <a:rPr lang="en-US" sz="1600" dirty="0" smtClean="0"/>
                  <a:t> ballast</a:t>
                </a:r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314508" indent="-314508"/>
                <a:endParaRPr lang="en-US" sz="1600" dirty="0" smtClean="0"/>
              </a:p>
              <a:p>
                <a:pPr marL="203200" indent="-203200">
                  <a:buBlip>
                    <a:blip r:embed="rId27"/>
                  </a:buBlip>
                </a:pPr>
                <a:endParaRPr lang="en-US" sz="1600" dirty="0" smtClean="0"/>
              </a:p>
              <a:p>
                <a:pPr marL="314508" indent="-314508"/>
                <a:endParaRPr lang="en-US" sz="1600" dirty="0" smtClean="0"/>
              </a:p>
              <a:p>
                <a:pPr marL="236538" indent="-234950">
                  <a:buBlip>
                    <a:blip r:embed="rId27"/>
                  </a:buBlip>
                </a:pPr>
                <a:r>
                  <a:rPr lang="en-US" sz="1600" dirty="0" err="1" smtClean="0"/>
                  <a:t>Periksa</a:t>
                </a:r>
                <a:r>
                  <a:rPr lang="en-US" sz="1600" dirty="0" smtClean="0"/>
                  <a:t> </a:t>
                </a:r>
                <a:r>
                  <a:rPr lang="en-US" sz="1600" dirty="0" err="1" smtClean="0"/>
                  <a:t>apakah</a:t>
                </a:r>
                <a:r>
                  <a:rPr lang="en-US" sz="1600" dirty="0" smtClean="0"/>
                  <a:t> bearing </a:t>
                </a:r>
                <a:r>
                  <a:rPr lang="en-US" sz="1600" dirty="0" err="1" smtClean="0"/>
                  <a:t>terlalu</a:t>
                </a:r>
                <a:r>
                  <a:rPr lang="en-US" sz="1600" dirty="0" smtClean="0"/>
                  <a:t> </a:t>
                </a:r>
                <a:r>
                  <a:rPr lang="en-US" sz="1600" dirty="0" err="1" smtClean="0"/>
                  <a:t>banyak</a:t>
                </a:r>
                <a:r>
                  <a:rPr lang="en-US" sz="1600" dirty="0" smtClean="0"/>
                  <a:t> </a:t>
                </a:r>
                <a:r>
                  <a:rPr lang="en-US" sz="1600" dirty="0" err="1" smtClean="0"/>
                  <a:t>atau</a:t>
                </a:r>
                <a:r>
                  <a:rPr lang="en-US" sz="1600" dirty="0" smtClean="0"/>
                  <a:t> </a:t>
                </a:r>
                <a:r>
                  <a:rPr lang="en-US" sz="1600" dirty="0" err="1" smtClean="0"/>
                  <a:t>terlalu</a:t>
                </a:r>
                <a:r>
                  <a:rPr lang="en-US" sz="1600" dirty="0" smtClean="0"/>
                  <a:t> </a:t>
                </a:r>
                <a:r>
                  <a:rPr lang="en-US" sz="1600" dirty="0" err="1" smtClean="0"/>
                  <a:t>sedikit</a:t>
                </a:r>
                <a:r>
                  <a:rPr lang="en-US" sz="1600" dirty="0" smtClean="0"/>
                  <a:t> </a:t>
                </a:r>
                <a:r>
                  <a:rPr lang="en-US" sz="1600" dirty="0" err="1" smtClean="0"/>
                  <a:t>pelumas</a:t>
                </a:r>
                <a:r>
                  <a:rPr lang="en-US" sz="1600" dirty="0" smtClean="0"/>
                  <a:t>/</a:t>
                </a:r>
                <a:r>
                  <a:rPr lang="en-US" sz="1600" dirty="0" err="1" smtClean="0"/>
                  <a:t>gemuk</a:t>
                </a:r>
                <a:endParaRPr lang="en-US" sz="1600" dirty="0" smtClean="0"/>
              </a:p>
            </p:txBody>
          </p:sp>
        </p:grpSp>
        <p:grpSp>
          <p:nvGrpSpPr>
            <p:cNvPr id="815" name="Group 190"/>
            <p:cNvGrpSpPr/>
            <p:nvPr/>
          </p:nvGrpSpPr>
          <p:grpSpPr>
            <a:xfrm>
              <a:off x="36408519" y="26868437"/>
              <a:ext cx="2461776" cy="1283671"/>
              <a:chOff x="888211" y="2428082"/>
              <a:chExt cx="6918881" cy="7195905"/>
            </a:xfrm>
          </p:grpSpPr>
          <p:grpSp>
            <p:nvGrpSpPr>
              <p:cNvPr id="816" name="Group 116"/>
              <p:cNvGrpSpPr/>
              <p:nvPr/>
            </p:nvGrpSpPr>
            <p:grpSpPr>
              <a:xfrm>
                <a:off x="4622006" y="2428082"/>
                <a:ext cx="826800" cy="2057402"/>
                <a:chOff x="2259806" y="3610303"/>
                <a:chExt cx="826800" cy="2780178"/>
              </a:xfrm>
            </p:grpSpPr>
            <p:pic>
              <p:nvPicPr>
                <p:cNvPr id="763" name="Picture 2" descr="http://i.ebayimg.com/00/$(KGrHqIOKkQE3r7QqCd3BO!JM0epC!~~_35.JPG"/>
                <p:cNvPicPr>
                  <a:picLocks noChangeAspect="1" noChangeArrowheads="1"/>
                </p:cNvPicPr>
                <p:nvPr/>
              </p:nvPicPr>
              <p:blipFill>
                <a:blip r:embed="rId28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9333" t="7636" r="52000"/>
                <a:stretch>
                  <a:fillRect/>
                </a:stretch>
              </p:blipFill>
              <p:spPr bwMode="auto">
                <a:xfrm>
                  <a:off x="2717006" y="4561681"/>
                  <a:ext cx="369600" cy="1828800"/>
                </a:xfrm>
                <a:prstGeom prst="rect">
                  <a:avLst/>
                </a:prstGeom>
                <a:noFill/>
              </p:spPr>
            </p:pic>
            <p:sp>
              <p:nvSpPr>
                <p:cNvPr id="764" name="Freeform 763"/>
                <p:cNvSpPr/>
                <p:nvPr/>
              </p:nvSpPr>
              <p:spPr>
                <a:xfrm>
                  <a:off x="2259806" y="3610303"/>
                  <a:ext cx="681132" cy="1040525"/>
                </a:xfrm>
                <a:custGeom>
                  <a:avLst/>
                  <a:gdLst>
                    <a:gd name="connsiteX0" fmla="*/ 0 w 681132"/>
                    <a:gd name="connsiteY0" fmla="*/ 0 h 1040525"/>
                    <a:gd name="connsiteX1" fmla="*/ 236482 w 681132"/>
                    <a:gd name="connsiteY1" fmla="*/ 157656 h 1040525"/>
                    <a:gd name="connsiteX2" fmla="*/ 315310 w 681132"/>
                    <a:gd name="connsiteY2" fmla="*/ 236483 h 1040525"/>
                    <a:gd name="connsiteX3" fmla="*/ 409903 w 681132"/>
                    <a:gd name="connsiteY3" fmla="*/ 362607 h 1040525"/>
                    <a:gd name="connsiteX4" fmla="*/ 441434 w 681132"/>
                    <a:gd name="connsiteY4" fmla="*/ 425669 h 1040525"/>
                    <a:gd name="connsiteX5" fmla="*/ 520262 w 681132"/>
                    <a:gd name="connsiteY5" fmla="*/ 520263 h 1040525"/>
                    <a:gd name="connsiteX6" fmla="*/ 614855 w 681132"/>
                    <a:gd name="connsiteY6" fmla="*/ 693683 h 1040525"/>
                    <a:gd name="connsiteX7" fmla="*/ 630620 w 681132"/>
                    <a:gd name="connsiteY7" fmla="*/ 756745 h 1040525"/>
                    <a:gd name="connsiteX8" fmla="*/ 646386 w 681132"/>
                    <a:gd name="connsiteY8" fmla="*/ 804042 h 1040525"/>
                    <a:gd name="connsiteX9" fmla="*/ 614855 w 681132"/>
                    <a:gd name="connsiteY9" fmla="*/ 1040525 h 104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1132" h="1040525">
                      <a:moveTo>
                        <a:pt x="0" y="0"/>
                      </a:moveTo>
                      <a:cubicBezTo>
                        <a:pt x="115675" y="38560"/>
                        <a:pt x="64373" y="15919"/>
                        <a:pt x="236482" y="157656"/>
                      </a:cubicBezTo>
                      <a:cubicBezTo>
                        <a:pt x="265167" y="181279"/>
                        <a:pt x="291307" y="208116"/>
                        <a:pt x="315310" y="236483"/>
                      </a:cubicBezTo>
                      <a:cubicBezTo>
                        <a:pt x="349255" y="276600"/>
                        <a:pt x="386401" y="315603"/>
                        <a:pt x="409903" y="362607"/>
                      </a:cubicBezTo>
                      <a:cubicBezTo>
                        <a:pt x="420413" y="383628"/>
                        <a:pt x="427774" y="406545"/>
                        <a:pt x="441434" y="425669"/>
                      </a:cubicBezTo>
                      <a:cubicBezTo>
                        <a:pt x="518421" y="533451"/>
                        <a:pt x="462518" y="414399"/>
                        <a:pt x="520262" y="520263"/>
                      </a:cubicBezTo>
                      <a:cubicBezTo>
                        <a:pt x="627562" y="716980"/>
                        <a:pt x="542834" y="585652"/>
                        <a:pt x="614855" y="693683"/>
                      </a:cubicBezTo>
                      <a:cubicBezTo>
                        <a:pt x="620110" y="714704"/>
                        <a:pt x="624667" y="735911"/>
                        <a:pt x="630620" y="756745"/>
                      </a:cubicBezTo>
                      <a:cubicBezTo>
                        <a:pt x="635185" y="772724"/>
                        <a:pt x="646386" y="787423"/>
                        <a:pt x="646386" y="804042"/>
                      </a:cubicBezTo>
                      <a:cubicBezTo>
                        <a:pt x="646386" y="1015875"/>
                        <a:pt x="681132" y="974243"/>
                        <a:pt x="614855" y="1040525"/>
                      </a:cubicBezTo>
                    </a:path>
                  </a:pathLst>
                </a:custGeom>
                <a:ln w="571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700"/>
                </a:p>
              </p:txBody>
            </p:sp>
          </p:grpSp>
          <p:sp>
            <p:nvSpPr>
              <p:cNvPr id="744" name="Rectangle 743"/>
              <p:cNvSpPr/>
              <p:nvPr/>
            </p:nvSpPr>
            <p:spPr>
              <a:xfrm>
                <a:off x="4926805" y="3190079"/>
                <a:ext cx="1905001" cy="3200397"/>
              </a:xfrm>
              <a:prstGeom prst="rect">
                <a:avLst/>
              </a:prstGeom>
              <a:solidFill>
                <a:schemeClr val="accent1">
                  <a:alpha val="38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46" name="Rectangle 745"/>
              <p:cNvSpPr/>
              <p:nvPr/>
            </p:nvSpPr>
            <p:spPr>
              <a:xfrm>
                <a:off x="4622006" y="2961483"/>
                <a:ext cx="304801" cy="3428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49" name="Rectangle 748"/>
              <p:cNvSpPr/>
              <p:nvPr/>
            </p:nvSpPr>
            <p:spPr>
              <a:xfrm>
                <a:off x="6831806" y="2961483"/>
                <a:ext cx="304801" cy="3428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0" name="Rectangle 749"/>
              <p:cNvSpPr/>
              <p:nvPr/>
            </p:nvSpPr>
            <p:spPr>
              <a:xfrm rot="16200000">
                <a:off x="5784057" y="5190329"/>
                <a:ext cx="190499" cy="251460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grpSp>
            <p:nvGrpSpPr>
              <p:cNvPr id="817" name="Group 126"/>
              <p:cNvGrpSpPr/>
              <p:nvPr/>
            </p:nvGrpSpPr>
            <p:grpSpPr>
              <a:xfrm>
                <a:off x="1116805" y="2428082"/>
                <a:ext cx="826800" cy="2057402"/>
                <a:chOff x="2259806" y="3610303"/>
                <a:chExt cx="826800" cy="2780178"/>
              </a:xfrm>
            </p:grpSpPr>
            <p:pic>
              <p:nvPicPr>
                <p:cNvPr id="760" name="Picture 2" descr="http://i.ebayimg.com/00/$(KGrHqIOKkQE3r7QqCd3BO!JM0epC!~~_35.JPG"/>
                <p:cNvPicPr>
                  <a:picLocks noChangeAspect="1" noChangeArrowheads="1"/>
                </p:cNvPicPr>
                <p:nvPr/>
              </p:nvPicPr>
              <p:blipFill>
                <a:blip r:embed="rId28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9333" t="7636" r="52000"/>
                <a:stretch>
                  <a:fillRect/>
                </a:stretch>
              </p:blipFill>
              <p:spPr bwMode="auto">
                <a:xfrm>
                  <a:off x="2717006" y="4561681"/>
                  <a:ext cx="369600" cy="1828800"/>
                </a:xfrm>
                <a:prstGeom prst="rect">
                  <a:avLst/>
                </a:prstGeom>
                <a:noFill/>
              </p:spPr>
            </p:pic>
            <p:sp>
              <p:nvSpPr>
                <p:cNvPr id="762" name="Freeform 761"/>
                <p:cNvSpPr/>
                <p:nvPr/>
              </p:nvSpPr>
              <p:spPr>
                <a:xfrm>
                  <a:off x="2259806" y="3610303"/>
                  <a:ext cx="681132" cy="1040525"/>
                </a:xfrm>
                <a:custGeom>
                  <a:avLst/>
                  <a:gdLst>
                    <a:gd name="connsiteX0" fmla="*/ 0 w 681132"/>
                    <a:gd name="connsiteY0" fmla="*/ 0 h 1040525"/>
                    <a:gd name="connsiteX1" fmla="*/ 236482 w 681132"/>
                    <a:gd name="connsiteY1" fmla="*/ 157656 h 1040525"/>
                    <a:gd name="connsiteX2" fmla="*/ 315310 w 681132"/>
                    <a:gd name="connsiteY2" fmla="*/ 236483 h 1040525"/>
                    <a:gd name="connsiteX3" fmla="*/ 409903 w 681132"/>
                    <a:gd name="connsiteY3" fmla="*/ 362607 h 1040525"/>
                    <a:gd name="connsiteX4" fmla="*/ 441434 w 681132"/>
                    <a:gd name="connsiteY4" fmla="*/ 425669 h 1040525"/>
                    <a:gd name="connsiteX5" fmla="*/ 520262 w 681132"/>
                    <a:gd name="connsiteY5" fmla="*/ 520263 h 1040525"/>
                    <a:gd name="connsiteX6" fmla="*/ 614855 w 681132"/>
                    <a:gd name="connsiteY6" fmla="*/ 693683 h 1040525"/>
                    <a:gd name="connsiteX7" fmla="*/ 630620 w 681132"/>
                    <a:gd name="connsiteY7" fmla="*/ 756745 h 1040525"/>
                    <a:gd name="connsiteX8" fmla="*/ 646386 w 681132"/>
                    <a:gd name="connsiteY8" fmla="*/ 804042 h 1040525"/>
                    <a:gd name="connsiteX9" fmla="*/ 614855 w 681132"/>
                    <a:gd name="connsiteY9" fmla="*/ 1040525 h 104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1132" h="1040525">
                      <a:moveTo>
                        <a:pt x="0" y="0"/>
                      </a:moveTo>
                      <a:cubicBezTo>
                        <a:pt x="115675" y="38560"/>
                        <a:pt x="64373" y="15919"/>
                        <a:pt x="236482" y="157656"/>
                      </a:cubicBezTo>
                      <a:cubicBezTo>
                        <a:pt x="265167" y="181279"/>
                        <a:pt x="291307" y="208116"/>
                        <a:pt x="315310" y="236483"/>
                      </a:cubicBezTo>
                      <a:cubicBezTo>
                        <a:pt x="349255" y="276600"/>
                        <a:pt x="386401" y="315603"/>
                        <a:pt x="409903" y="362607"/>
                      </a:cubicBezTo>
                      <a:cubicBezTo>
                        <a:pt x="420413" y="383628"/>
                        <a:pt x="427774" y="406545"/>
                        <a:pt x="441434" y="425669"/>
                      </a:cubicBezTo>
                      <a:cubicBezTo>
                        <a:pt x="518421" y="533451"/>
                        <a:pt x="462518" y="414399"/>
                        <a:pt x="520262" y="520263"/>
                      </a:cubicBezTo>
                      <a:cubicBezTo>
                        <a:pt x="627562" y="716980"/>
                        <a:pt x="542834" y="585652"/>
                        <a:pt x="614855" y="693683"/>
                      </a:cubicBezTo>
                      <a:cubicBezTo>
                        <a:pt x="620110" y="714704"/>
                        <a:pt x="624667" y="735911"/>
                        <a:pt x="630620" y="756745"/>
                      </a:cubicBezTo>
                      <a:cubicBezTo>
                        <a:pt x="635185" y="772724"/>
                        <a:pt x="646386" y="787423"/>
                        <a:pt x="646386" y="804042"/>
                      </a:cubicBezTo>
                      <a:cubicBezTo>
                        <a:pt x="646386" y="1015875"/>
                        <a:pt x="681132" y="974243"/>
                        <a:pt x="614855" y="1040525"/>
                      </a:cubicBezTo>
                    </a:path>
                  </a:pathLst>
                </a:custGeom>
                <a:ln w="571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700"/>
                </a:p>
              </p:txBody>
            </p:sp>
          </p:grpSp>
          <p:sp>
            <p:nvSpPr>
              <p:cNvPr id="752" name="Rectangle 751"/>
              <p:cNvSpPr/>
              <p:nvPr/>
            </p:nvSpPr>
            <p:spPr>
              <a:xfrm>
                <a:off x="1421606" y="4714079"/>
                <a:ext cx="1905001" cy="1676397"/>
              </a:xfrm>
              <a:prstGeom prst="rect">
                <a:avLst/>
              </a:prstGeom>
              <a:solidFill>
                <a:schemeClr val="accent1">
                  <a:alpha val="38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3" name="Rectangle 752"/>
              <p:cNvSpPr/>
              <p:nvPr/>
            </p:nvSpPr>
            <p:spPr>
              <a:xfrm>
                <a:off x="1116805" y="2961483"/>
                <a:ext cx="304801" cy="3428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4" name="Rectangle 753"/>
              <p:cNvSpPr/>
              <p:nvPr/>
            </p:nvSpPr>
            <p:spPr>
              <a:xfrm>
                <a:off x="3326608" y="2961483"/>
                <a:ext cx="304801" cy="3428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5" name="Rectangle 754"/>
              <p:cNvSpPr/>
              <p:nvPr/>
            </p:nvSpPr>
            <p:spPr>
              <a:xfrm rot="16200000">
                <a:off x="2278856" y="5190329"/>
                <a:ext cx="190499" cy="251460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  <p:sp>
            <p:nvSpPr>
              <p:cNvPr id="756" name="TextBox 755"/>
              <p:cNvSpPr txBox="1"/>
              <p:nvPr/>
            </p:nvSpPr>
            <p:spPr>
              <a:xfrm>
                <a:off x="888211" y="7381081"/>
                <a:ext cx="6918881" cy="2242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err="1" smtClean="0"/>
                  <a:t>Periksa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pasokan</a:t>
                </a:r>
                <a:r>
                  <a:rPr lang="en-US" sz="1000" dirty="0" smtClean="0"/>
                  <a:t> air </a:t>
                </a:r>
                <a:r>
                  <a:rPr lang="en-US" sz="1000" dirty="0" err="1" smtClean="0"/>
                  <a:t>pendingin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ke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elemen</a:t>
                </a:r>
                <a:r>
                  <a:rPr lang="en-US" sz="1000" dirty="0" smtClean="0"/>
                  <a:t> ballast, </a:t>
                </a:r>
                <a:r>
                  <a:rPr lang="en-US" sz="1000" dirty="0" err="1" smtClean="0"/>
                  <a:t>ganti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jika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rusak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atau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terbakar</a:t>
                </a:r>
                <a:endParaRPr lang="en-US" sz="1000" dirty="0"/>
              </a:p>
            </p:txBody>
          </p:sp>
          <p:sp>
            <p:nvSpPr>
              <p:cNvPr id="758" name="TextBox 757"/>
              <p:cNvSpPr txBox="1"/>
              <p:nvPr/>
            </p:nvSpPr>
            <p:spPr>
              <a:xfrm>
                <a:off x="1936371" y="6388184"/>
                <a:ext cx="1230841" cy="1207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 smtClean="0">
                    <a:solidFill>
                      <a:srgbClr val="FF0000"/>
                    </a:solidFill>
                  </a:rPr>
                  <a:t>Buruk</a:t>
                </a:r>
                <a:endParaRPr lang="en-US" sz="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59" name="TextBox 758"/>
              <p:cNvSpPr txBox="1"/>
              <p:nvPr/>
            </p:nvSpPr>
            <p:spPr>
              <a:xfrm>
                <a:off x="5495894" y="6388184"/>
                <a:ext cx="1037117" cy="1207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 smtClean="0">
                    <a:solidFill>
                      <a:srgbClr val="00B050"/>
                    </a:solidFill>
                  </a:rPr>
                  <a:t>Baik</a:t>
                </a:r>
                <a:endParaRPr lang="en-US" sz="8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818" name="Group 209"/>
            <p:cNvGrpSpPr/>
            <p:nvPr/>
          </p:nvGrpSpPr>
          <p:grpSpPr>
            <a:xfrm>
              <a:off x="39719764" y="27048032"/>
              <a:ext cx="2556155" cy="1268205"/>
              <a:chOff x="11327606" y="5018881"/>
              <a:chExt cx="8093867" cy="6622289"/>
            </a:xfrm>
          </p:grpSpPr>
          <p:pic>
            <p:nvPicPr>
              <p:cNvPr id="733" name="Picture 19" descr="http://i3.squidoocdn.com/resize/squidoo_images/590/draft_lens19155440module158079183photo_1333181736.jpg"/>
              <p:cNvPicPr>
                <a:picLocks noChangeAspect="1" noChangeArrowheads="1"/>
              </p:cNvPicPr>
              <p:nvPr/>
            </p:nvPicPr>
            <p:blipFill>
              <a:blip r:embed="rId29" cstate="print"/>
              <a:srcRect l="21875" t="19857" r="31250" b="32485"/>
              <a:stretch>
                <a:fillRect/>
              </a:stretch>
            </p:blipFill>
            <p:spPr bwMode="auto">
              <a:xfrm>
                <a:off x="11327606" y="5018881"/>
                <a:ext cx="3429000" cy="365760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734" name="Picture 21" descr="http://t2.gstatic.com/images?q=tbn:ANd9GcRnjcNBNYPUfLdT2kWj3hb-A9t3VYIIktA-fi9DguXPNp6opsDXt6cuf3Da"/>
              <p:cNvPicPr>
                <a:picLocks noChangeAspect="1" noChangeArrowheads="1"/>
              </p:cNvPicPr>
              <p:nvPr/>
            </p:nvPicPr>
            <p:blipFill>
              <a:blip r:embed="rId30" cstate="print"/>
              <a:srcRect l="37655" t="6250" r="2966" b="18750"/>
              <a:stretch>
                <a:fillRect/>
              </a:stretch>
            </p:blipFill>
            <p:spPr bwMode="auto">
              <a:xfrm>
                <a:off x="15290006" y="5018881"/>
                <a:ext cx="3429000" cy="365760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736" name="TextBox 735"/>
              <p:cNvSpPr txBox="1"/>
              <p:nvPr/>
            </p:nvSpPr>
            <p:spPr>
              <a:xfrm>
                <a:off x="12489328" y="8450359"/>
                <a:ext cx="1157467" cy="1125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 smtClean="0">
                    <a:solidFill>
                      <a:srgbClr val="FF0000"/>
                    </a:solidFill>
                  </a:rPr>
                  <a:t>Buruk</a:t>
                </a:r>
                <a:endParaRPr lang="en-US" sz="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37" name="Rectangle 736"/>
              <p:cNvSpPr/>
              <p:nvPr/>
            </p:nvSpPr>
            <p:spPr>
              <a:xfrm>
                <a:off x="16631848" y="8532685"/>
                <a:ext cx="975293" cy="11250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b="1" dirty="0" err="1" smtClean="0">
                    <a:solidFill>
                      <a:srgbClr val="00B050"/>
                    </a:solidFill>
                  </a:rPr>
                  <a:t>Baik</a:t>
                </a:r>
                <a:endParaRPr lang="en-US" sz="8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42" name="TextBox 741"/>
              <p:cNvSpPr txBox="1"/>
              <p:nvPr/>
            </p:nvSpPr>
            <p:spPr>
              <a:xfrm>
                <a:off x="11459187" y="9551883"/>
                <a:ext cx="7962286" cy="2089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err="1" smtClean="0"/>
                  <a:t>Periksa</a:t>
                </a:r>
                <a:r>
                  <a:rPr lang="en-US" sz="1000" dirty="0" smtClean="0"/>
                  <a:t>  </a:t>
                </a:r>
                <a:r>
                  <a:rPr lang="en-US" sz="1000" dirty="0" err="1" smtClean="0"/>
                  <a:t>jika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debu</a:t>
                </a:r>
                <a:r>
                  <a:rPr lang="en-US" sz="1000" dirty="0" smtClean="0"/>
                  <a:t>/</a:t>
                </a:r>
                <a:r>
                  <a:rPr lang="en-US" sz="1000" dirty="0" err="1" smtClean="0"/>
                  <a:t>kotoran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mengotori</a:t>
                </a:r>
                <a:r>
                  <a:rPr lang="en-US" sz="1000" dirty="0" smtClean="0"/>
                  <a:t>  </a:t>
                </a:r>
                <a:r>
                  <a:rPr lang="en-US" sz="1000" dirty="0" err="1" smtClean="0"/>
                  <a:t>kipas</a:t>
                </a:r>
                <a:r>
                  <a:rPr lang="en-US" sz="1000" dirty="0" smtClean="0"/>
                  <a:t>/</a:t>
                </a:r>
                <a:r>
                  <a:rPr lang="en-US" sz="1000" dirty="0" err="1" smtClean="0"/>
                  <a:t>ventilasi</a:t>
                </a:r>
                <a:endParaRPr lang="en-US" sz="1000" dirty="0" smtClean="0"/>
              </a:p>
            </p:txBody>
          </p:sp>
        </p:grpSp>
        <p:grpSp>
          <p:nvGrpSpPr>
            <p:cNvPr id="819" name="Group 216"/>
            <p:cNvGrpSpPr/>
            <p:nvPr/>
          </p:nvGrpSpPr>
          <p:grpSpPr>
            <a:xfrm>
              <a:off x="36666851" y="28944163"/>
              <a:ext cx="4999468" cy="1124674"/>
              <a:chOff x="2488416" y="24839651"/>
              <a:chExt cx="22613619" cy="9022561"/>
            </a:xfrm>
          </p:grpSpPr>
          <p:pic>
            <p:nvPicPr>
              <p:cNvPr id="719" name="Picture 23" descr="http://media.noria.com/sites/magazine_images/201206/Lube_tips_grease_web.jpg"/>
              <p:cNvPicPr>
                <a:picLocks noChangeAspect="1" noChangeArrowheads="1"/>
              </p:cNvPicPr>
              <p:nvPr/>
            </p:nvPicPr>
            <p:blipFill>
              <a:blip r:embed="rId31" cstate="print"/>
              <a:srcRect/>
              <a:stretch>
                <a:fillRect/>
              </a:stretch>
            </p:blipFill>
            <p:spPr bwMode="auto">
              <a:xfrm>
                <a:off x="10625969" y="24839651"/>
                <a:ext cx="6204028" cy="582467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720" name="Picture 4" descr="http://reliabilityweb.com/ee-assets/my-uploads/art09/uptime/1009/Ultra_Figure%202.jpg"/>
              <p:cNvPicPr>
                <a:picLocks noChangeAspect="1" noChangeArrowheads="1"/>
              </p:cNvPicPr>
              <p:nvPr/>
            </p:nvPicPr>
            <p:blipFill>
              <a:blip r:embed="rId32" cstate="print"/>
              <a:srcRect b="25833"/>
              <a:stretch>
                <a:fillRect/>
              </a:stretch>
            </p:blipFill>
            <p:spPr bwMode="auto">
              <a:xfrm>
                <a:off x="17864002" y="25162576"/>
                <a:ext cx="6204028" cy="519595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722" name="Picture 8" descr="http://4.bp.blogspot.com/-XSXVNBVy9Yw/TYt5_WJFxQI/AAAAAAAAALs/1SKjH88eRnY/s1600/Grease%2BIn%2BBearing%2Bfor%2Bpodcast.JPG"/>
              <p:cNvPicPr>
                <a:picLocks noChangeAspect="1" noChangeArrowheads="1"/>
              </p:cNvPicPr>
              <p:nvPr/>
            </p:nvPicPr>
            <p:blipFill>
              <a:blip r:embed="rId33" cstate="print"/>
              <a:srcRect l="15698" t="4624" r="12738" b="3468"/>
              <a:stretch>
                <a:fillRect/>
              </a:stretch>
            </p:blipFill>
            <p:spPr bwMode="auto">
              <a:xfrm>
                <a:off x="2488416" y="25162576"/>
                <a:ext cx="6204028" cy="5403521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724" name="TextBox 723"/>
              <p:cNvSpPr txBox="1"/>
              <p:nvPr/>
            </p:nvSpPr>
            <p:spPr>
              <a:xfrm>
                <a:off x="2698600" y="31886934"/>
                <a:ext cx="6617630" cy="1851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14508" indent="-314508"/>
                <a:r>
                  <a:rPr lang="en-US" sz="900" dirty="0" smtClean="0"/>
                  <a:t>1). </a:t>
                </a:r>
                <a:r>
                  <a:rPr lang="en-US" sz="900" dirty="0" err="1" smtClean="0"/>
                  <a:t>Dilumasi</a:t>
                </a:r>
                <a:r>
                  <a:rPr lang="en-US" sz="900" dirty="0" smtClean="0"/>
                  <a:t> </a:t>
                </a:r>
                <a:r>
                  <a:rPr lang="en-US" sz="900" dirty="0" err="1" smtClean="0"/>
                  <a:t>dengan</a:t>
                </a:r>
                <a:r>
                  <a:rPr lang="en-US" sz="900" dirty="0" smtClean="0"/>
                  <a:t> </a:t>
                </a:r>
                <a:r>
                  <a:rPr lang="en-US" sz="900" dirty="0" err="1" smtClean="0"/>
                  <a:t>baik</a:t>
                </a:r>
                <a:endParaRPr lang="en-US" sz="900" dirty="0"/>
              </a:p>
            </p:txBody>
          </p:sp>
          <p:sp>
            <p:nvSpPr>
              <p:cNvPr id="726" name="TextBox 725"/>
              <p:cNvSpPr txBox="1"/>
              <p:nvPr/>
            </p:nvSpPr>
            <p:spPr>
              <a:xfrm>
                <a:off x="10212368" y="31886934"/>
                <a:ext cx="6617630" cy="1975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14508" indent="-314508" algn="ctr"/>
                <a:r>
                  <a:rPr lang="en-US" sz="1000" dirty="0" smtClean="0"/>
                  <a:t>2a) </a:t>
                </a:r>
                <a:r>
                  <a:rPr lang="en-US" sz="1000" dirty="0" err="1" smtClean="0"/>
                  <a:t>Kurang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pelumas</a:t>
                </a:r>
                <a:endParaRPr lang="en-US" sz="1000" dirty="0" smtClean="0"/>
              </a:p>
            </p:txBody>
          </p:sp>
          <p:sp>
            <p:nvSpPr>
              <p:cNvPr id="727" name="TextBox 726"/>
              <p:cNvSpPr txBox="1"/>
              <p:nvPr/>
            </p:nvSpPr>
            <p:spPr>
              <a:xfrm>
                <a:off x="17243599" y="31886934"/>
                <a:ext cx="7858436" cy="1975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14508" indent="-314508" algn="ctr"/>
                <a:r>
                  <a:rPr lang="en-US" sz="1000" dirty="0" smtClean="0"/>
                  <a:t>2b) </a:t>
                </a:r>
                <a:r>
                  <a:rPr lang="en-US" sz="1000" dirty="0" err="1" smtClean="0"/>
                  <a:t>Kebanyakan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pelumas</a:t>
                </a:r>
                <a:endParaRPr lang="en-US" sz="1000" dirty="0" smtClean="0"/>
              </a:p>
            </p:txBody>
          </p:sp>
          <p:sp>
            <p:nvSpPr>
              <p:cNvPr id="728" name="TextBox 727"/>
              <p:cNvSpPr txBox="1"/>
              <p:nvPr/>
            </p:nvSpPr>
            <p:spPr>
              <a:xfrm>
                <a:off x="5209915" y="30053018"/>
                <a:ext cx="4037381" cy="1728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solidFill>
                      <a:srgbClr val="00B050"/>
                    </a:solidFill>
                  </a:rPr>
                  <a:t>Baik</a:t>
                </a:r>
                <a:endParaRPr lang="en-US" sz="8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30" name="TextBox 729"/>
              <p:cNvSpPr txBox="1"/>
              <p:nvPr/>
            </p:nvSpPr>
            <p:spPr>
              <a:xfrm>
                <a:off x="11000717" y="30053018"/>
                <a:ext cx="4795276" cy="1728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err="1" smtClean="0">
                    <a:solidFill>
                      <a:srgbClr val="FF0000"/>
                    </a:solidFill>
                  </a:rPr>
                  <a:t>Buruk</a:t>
                </a:r>
                <a:endParaRPr lang="en-US" sz="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31" name="TextBox 730"/>
              <p:cNvSpPr txBox="1"/>
              <p:nvPr/>
            </p:nvSpPr>
            <p:spPr>
              <a:xfrm>
                <a:off x="20276680" y="30053018"/>
                <a:ext cx="4440385" cy="1728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err="1" smtClean="0">
                    <a:solidFill>
                      <a:srgbClr val="FF0000"/>
                    </a:solidFill>
                  </a:rPr>
                  <a:t>Buruk</a:t>
                </a:r>
                <a:endParaRPr lang="en-US" sz="8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21" name="TextBox 820"/>
            <p:cNvSpPr txBox="1"/>
            <p:nvPr/>
          </p:nvSpPr>
          <p:spPr>
            <a:xfrm>
              <a:off x="39517638" y="26342389"/>
              <a:ext cx="29106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03200" indent="-203200">
                <a:buBlip>
                  <a:blip r:embed="rId27"/>
                </a:buBlip>
              </a:pPr>
              <a:r>
                <a:rPr lang="en-US" sz="1600" dirty="0" err="1" smtClean="0"/>
                <a:t>Periksa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penyumbatan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pada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kipas</a:t>
              </a:r>
              <a:r>
                <a:rPr lang="en-US" sz="1600" dirty="0" smtClean="0"/>
                <a:t>/</a:t>
              </a:r>
              <a:r>
                <a:rPr lang="en-US" sz="1600" dirty="0" err="1" smtClean="0"/>
                <a:t>ventilasi</a:t>
              </a:r>
              <a:endParaRPr lang="en-US" sz="1600" dirty="0" smtClean="0"/>
            </a:p>
          </p:txBody>
        </p:sp>
      </p:grpSp>
      <p:sp>
        <p:nvSpPr>
          <p:cNvPr id="824" name="TextBox 823"/>
          <p:cNvSpPr txBox="1"/>
          <p:nvPr/>
        </p:nvSpPr>
        <p:spPr>
          <a:xfrm>
            <a:off x="4404519" y="28621037"/>
            <a:ext cx="5577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</a:t>
            </a:r>
            <a:r>
              <a:rPr lang="en-US" sz="1400" dirty="0" err="1" smtClean="0"/>
              <a:t>mungkin</a:t>
            </a:r>
            <a:r>
              <a:rPr lang="en-US" sz="1400" dirty="0" smtClean="0"/>
              <a:t> </a:t>
            </a:r>
            <a:r>
              <a:rPr lang="en-US" sz="1400" dirty="0" err="1" smtClean="0"/>
              <a:t>ada</a:t>
            </a:r>
            <a:r>
              <a:rPr lang="en-US" sz="1400" dirty="0" smtClean="0"/>
              <a:t> </a:t>
            </a:r>
            <a:r>
              <a:rPr lang="en-US" sz="1400" dirty="0" err="1" smtClean="0"/>
              <a:t>dua</a:t>
            </a:r>
            <a:r>
              <a:rPr lang="en-US" sz="1400" dirty="0" smtClean="0"/>
              <a:t> </a:t>
            </a:r>
            <a:r>
              <a:rPr lang="en-US" sz="1400" dirty="0" err="1" smtClean="0"/>
              <a:t>aksi</a:t>
            </a:r>
            <a:r>
              <a:rPr lang="en-US" sz="1400" dirty="0" smtClean="0"/>
              <a:t>, </a:t>
            </a:r>
            <a:r>
              <a:rPr lang="en-US" sz="1400" dirty="0" err="1" smtClean="0"/>
              <a:t>coba</a:t>
            </a:r>
            <a:r>
              <a:rPr lang="en-US" sz="1400" dirty="0" smtClean="0"/>
              <a:t> </a:t>
            </a:r>
            <a:r>
              <a:rPr lang="en-US" sz="1400" dirty="0" err="1" smtClean="0"/>
              <a:t>masing-masing</a:t>
            </a:r>
            <a:r>
              <a:rPr lang="en-US" sz="1400" dirty="0" smtClean="0"/>
              <a:t> </a:t>
            </a:r>
            <a:r>
              <a:rPr lang="en-US" sz="1400" dirty="0" err="1" smtClean="0"/>
              <a:t>sampai</a:t>
            </a:r>
            <a:r>
              <a:rPr lang="en-US" sz="1400" dirty="0" smtClean="0"/>
              <a:t> </a:t>
            </a:r>
            <a:r>
              <a:rPr lang="en-US" sz="1400" dirty="0" err="1" smtClean="0"/>
              <a:t>masalah</a:t>
            </a:r>
            <a:r>
              <a:rPr lang="en-US" sz="1400" dirty="0" smtClean="0"/>
              <a:t> </a:t>
            </a:r>
            <a:r>
              <a:rPr lang="en-US" sz="1400" dirty="0" err="1" smtClean="0"/>
              <a:t>terpecahkan</a:t>
            </a:r>
            <a:endParaRPr lang="en-US" sz="1400" dirty="0"/>
          </a:p>
        </p:txBody>
      </p:sp>
      <p:sp>
        <p:nvSpPr>
          <p:cNvPr id="825" name="TextBox 824"/>
          <p:cNvSpPr txBox="1"/>
          <p:nvPr/>
        </p:nvSpPr>
        <p:spPr>
          <a:xfrm>
            <a:off x="427243" y="29687837"/>
            <a:ext cx="11673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/>
              <a:t>Konsep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dan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desain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oleh</a:t>
            </a:r>
            <a:r>
              <a:rPr lang="en-US" sz="1400" i="1" dirty="0" smtClean="0"/>
              <a:t>: </a:t>
            </a:r>
            <a:r>
              <a:rPr lang="en-US" sz="1400" b="1" i="1" dirty="0" smtClean="0"/>
              <a:t>Ari Bimo Prakoso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dan</a:t>
            </a:r>
            <a:r>
              <a:rPr lang="en-US" sz="1400" i="1" dirty="0" smtClean="0"/>
              <a:t> </a:t>
            </a:r>
            <a:r>
              <a:rPr lang="en-US" sz="1400" b="1" i="1" dirty="0" smtClean="0"/>
              <a:t>Robert Schultz, </a:t>
            </a:r>
            <a:r>
              <a:rPr lang="en-US" sz="1400" i="1" dirty="0" err="1" smtClean="0"/>
              <a:t>berkolaborasi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dengan</a:t>
            </a:r>
            <a:r>
              <a:rPr lang="en-US" sz="1400" i="1" dirty="0" smtClean="0"/>
              <a:t>: </a:t>
            </a:r>
            <a:r>
              <a:rPr lang="en-US" sz="1400" b="1" i="1" dirty="0" smtClean="0"/>
              <a:t>Amalia Suryani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dan</a:t>
            </a:r>
            <a:r>
              <a:rPr lang="en-US" sz="1400" i="1" dirty="0" smtClean="0"/>
              <a:t> </a:t>
            </a:r>
            <a:r>
              <a:rPr lang="en-US" sz="1400" b="1" i="1" dirty="0" smtClean="0"/>
              <a:t>Thomas </a:t>
            </a:r>
            <a:r>
              <a:rPr lang="en-US" sz="1400" b="1" i="1" dirty="0" err="1" smtClean="0"/>
              <a:t>Strobel</a:t>
            </a:r>
            <a:r>
              <a:rPr lang="id-ID" sz="1400" b="1" i="1" dirty="0" smtClean="0"/>
              <a:t> | ENDEV Indonesia © 2012</a:t>
            </a:r>
            <a:endParaRPr lang="en-US" sz="1400" b="1" i="1" dirty="0"/>
          </a:p>
        </p:txBody>
      </p:sp>
      <p:sp>
        <p:nvSpPr>
          <p:cNvPr id="480" name="TextBox 479"/>
          <p:cNvSpPr txBox="1"/>
          <p:nvPr/>
        </p:nvSpPr>
        <p:spPr>
          <a:xfrm>
            <a:off x="35798919" y="8351837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Kurang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220 V</a:t>
            </a:r>
            <a:endParaRPr lang="en-US" sz="3200" dirty="0"/>
          </a:p>
        </p:txBody>
      </p:sp>
      <p:sp>
        <p:nvSpPr>
          <p:cNvPr id="487" name="TextBox 486"/>
          <p:cNvSpPr txBox="1"/>
          <p:nvPr/>
        </p:nvSpPr>
        <p:spPr>
          <a:xfrm>
            <a:off x="13319919" y="15438437"/>
            <a:ext cx="12649200" cy="707886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40000"/>
                  <a:lumOff val="60000"/>
                </a:schemeClr>
              </a:gs>
              <a:gs pos="40000">
                <a:schemeClr val="tx2"/>
              </a:gs>
              <a:gs pos="5000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PANDUAN PEMECAHAN PERMASALAHAN MIKROHIDRO</a:t>
            </a:r>
          </a:p>
        </p:txBody>
      </p:sp>
      <p:pic>
        <p:nvPicPr>
          <p:cNvPr id="488" name="Picture 10" descr="C:\Users\LATITU~1\AppData\Local\Temp\Rar$DR01.207\Indonesien\ELdZ_Indo_indo\JPEG_RGB_600dpi\ELdZ_Indo_rgb_indo.jpg"/>
          <p:cNvPicPr>
            <a:picLocks noChangeAspect="1" noChangeArrowheads="1"/>
          </p:cNvPicPr>
          <p:nvPr/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8281" y="13512645"/>
            <a:ext cx="3275038" cy="238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98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3507</TotalTime>
  <Words>2222</Words>
  <Application>Microsoft Office PowerPoint</Application>
  <PresentationFormat>Custom</PresentationFormat>
  <Paragraphs>454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EnDev Indonesia MHP Troubleshooting Poster </vt:lpstr>
      <vt:lpstr>PowerPoint Presentation</vt:lpstr>
      <vt:lpstr>PowerPoint Presentation</vt:lpstr>
    </vt:vector>
  </TitlesOfParts>
  <Company>German International Cooperation (GIZ)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 Hydro Power Project</dc:creator>
  <cp:lastModifiedBy>Latitude E6320</cp:lastModifiedBy>
  <cp:revision>337</cp:revision>
  <cp:lastPrinted>2012-09-03T06:47:59Z</cp:lastPrinted>
  <dcterms:created xsi:type="dcterms:W3CDTF">2012-08-09T01:26:16Z</dcterms:created>
  <dcterms:modified xsi:type="dcterms:W3CDTF">2013-04-30T01:53:23Z</dcterms:modified>
</cp:coreProperties>
</file>